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6" r:id="rId3"/>
    <p:sldId id="273" r:id="rId4"/>
    <p:sldId id="274" r:id="rId5"/>
    <p:sldId id="275" r:id="rId6"/>
    <p:sldId id="276" r:id="rId7"/>
    <p:sldId id="277" r:id="rId8"/>
    <p:sldId id="258" r:id="rId9"/>
    <p:sldId id="261" r:id="rId10"/>
    <p:sldId id="262" r:id="rId11"/>
    <p:sldId id="263" r:id="rId12"/>
    <p:sldId id="264" r:id="rId13"/>
    <p:sldId id="266" r:id="rId14"/>
    <p:sldId id="267" r:id="rId15"/>
    <p:sldId id="268" r:id="rId16"/>
    <p:sldId id="269" r:id="rId17"/>
    <p:sldId id="270" r:id="rId18"/>
    <p:sldId id="271" r:id="rId19"/>
    <p:sldId id="272"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 yu" initials="ly" lastIdx="0" clrIdx="0"/>
  <p:cmAuthor id="3" name="作者" initials="A" lastIdx="4"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4ACBC"/>
    <a:srgbClr val="5C7885"/>
    <a:srgbClr val="DAE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commentAuthors" Target="commentAuthors.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notesMaster" Target="notesMasters/notesMaster1.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32.png"/><Relationship Id="rId3" Type="http://schemas.openxmlformats.org/officeDocument/2006/relationships/image" Target="../media/image3.png"/><Relationship Id="rId2" Type="http://schemas.openxmlformats.org/officeDocument/2006/relationships/tags" Target="../tags/tag20.xml"/><Relationship Id="rId1" Type="http://schemas.openxmlformats.org/officeDocument/2006/relationships/tags" Target="../tags/tag19.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9.png"/><Relationship Id="rId3" Type="http://schemas.openxmlformats.org/officeDocument/2006/relationships/image" Target="../media/image33.png"/><Relationship Id="rId2" Type="http://schemas.openxmlformats.org/officeDocument/2006/relationships/tags" Target="../tags/tag22.xml"/><Relationship Id="rId1" Type="http://schemas.openxmlformats.org/officeDocument/2006/relationships/tags" Target="../tags/tag21.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tags" Target="../tags/tag24.xml"/><Relationship Id="rId1" Type="http://schemas.openxmlformats.org/officeDocument/2006/relationships/tags" Target="../tags/tag23.xml"/></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tags" Target="../tags/tag26.xml"/><Relationship Id="rId1" Type="http://schemas.openxmlformats.org/officeDocument/2006/relationships/tags" Target="../tags/tag25.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9.png"/><Relationship Id="rId2" Type="http://schemas.openxmlformats.org/officeDocument/2006/relationships/tags" Target="../tags/tag28.xml"/><Relationship Id="rId1" Type="http://schemas.openxmlformats.org/officeDocument/2006/relationships/tags" Target="../tags/tag27.xml"/></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tags" Target="../tags/tag30.xml"/><Relationship Id="rId1" Type="http://schemas.openxmlformats.org/officeDocument/2006/relationships/tags" Target="../tags/tag29.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4.png"/><Relationship Id="rId2" Type="http://schemas.openxmlformats.org/officeDocument/2006/relationships/tags" Target="../tags/tag32.xml"/><Relationship Id="rId1" Type="http://schemas.openxmlformats.org/officeDocument/2006/relationships/tags" Target="../tags/tag31.xml"/></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49.png"/><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3" Type="http://schemas.openxmlformats.org/officeDocument/2006/relationships/image" Target="../media/image45.png"/><Relationship Id="rId2" Type="http://schemas.openxmlformats.org/officeDocument/2006/relationships/tags" Target="../tags/tag34.xml"/><Relationship Id="rId1" Type="http://schemas.openxmlformats.org/officeDocument/2006/relationships/tags" Target="../tags/tag33.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0.png"/><Relationship Id="rId2" Type="http://schemas.openxmlformats.org/officeDocument/2006/relationships/tags" Target="../tags/tag36.xml"/><Relationship Id="rId1" Type="http://schemas.openxmlformats.org/officeDocument/2006/relationships/tags" Target="../tags/tag35.xml"/></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tags" Target="../tags/tag4.xml"/><Relationship Id="rId1" Type="http://schemas.openxmlformats.org/officeDocument/2006/relationships/tags" Target="../tags/tag3.xml"/></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tags" Target="../tags/tag6.xml"/><Relationship Id="rId1" Type="http://schemas.openxmlformats.org/officeDocument/2006/relationships/tags" Target="../tags/tag5.xml"/></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tags" Target="../tags/tag8.xml"/><Relationship Id="rId1" Type="http://schemas.openxmlformats.org/officeDocument/2006/relationships/tags" Target="../tags/tag7.xml"/></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tags" Target="../tags/tag10.xml"/><Relationship Id="rId1" Type="http://schemas.openxmlformats.org/officeDocument/2006/relationships/tags" Target="../tags/tag9.xml"/></Relationships>
</file>

<file path=ppt/slides/_rels/slide6.xml.rels><?xml version="1.0" encoding="UTF-8" standalone="yes"?>
<Relationships xmlns="http://schemas.openxmlformats.org/package/2006/relationships"><Relationship Id="rId9" Type="http://schemas.openxmlformats.org/officeDocument/2006/relationships/image" Target="../media/image24.png"/><Relationship Id="rId8" Type="http://schemas.openxmlformats.org/officeDocument/2006/relationships/image" Target="../media/image23.png"/><Relationship Id="rId7" Type="http://schemas.openxmlformats.org/officeDocument/2006/relationships/image" Target="../media/image22.png"/><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tags" Target="../tags/tag12.xml"/><Relationship Id="rId10" Type="http://schemas.openxmlformats.org/officeDocument/2006/relationships/slideLayout" Target="../slideLayouts/slideLayout1.xml"/><Relationship Id="rId1" Type="http://schemas.openxmlformats.org/officeDocument/2006/relationships/tags" Target="../tags/tag1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4.xml"/><Relationship Id="rId1" Type="http://schemas.openxmlformats.org/officeDocument/2006/relationships/tags" Target="../tags/tag13.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tags" Target="../tags/tag16.xml"/><Relationship Id="rId1" Type="http://schemas.openxmlformats.org/officeDocument/2006/relationships/tags" Target="../tags/tag15.xml"/></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tags" Target="../tags/tag18.xml"/><Relationship Id="rId1" Type="http://schemas.openxmlformats.org/officeDocument/2006/relationships/tags" Target="../tags/tag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8" name="文本框 3"/>
          <p:cNvSpPr txBox="1"/>
          <p:nvPr/>
        </p:nvSpPr>
        <p:spPr>
          <a:xfrm>
            <a:off x="1440711" y="360465"/>
            <a:ext cx="8847772" cy="455930"/>
          </a:xfrm>
          <a:prstGeom prst="rect">
            <a:avLst/>
          </a:prstGeom>
          <a:noFill/>
          <a:effectLst/>
        </p:spPr>
        <p:txBody>
          <a:bodyPr wrap="square" lIns="68571" tIns="34285" rIns="68571" bIns="34285" rtlCol="0">
            <a:spAutoFit/>
          </a:bodyPr>
          <a:p>
            <a:pPr algn="l">
              <a:buClrTx/>
              <a:buSzTx/>
              <a:buFontTx/>
            </a:pPr>
            <a:r>
              <a:rPr 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三相电压源逆变器</a:t>
            </a:r>
            <a:r>
              <a:rPr lang="en-US" alt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PWM</a:t>
            </a:r>
            <a:r>
              <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技术</a:t>
            </a:r>
            <a:r>
              <a:rPr lang="en-US" alt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-SPWM</a:t>
            </a:r>
            <a:r>
              <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技术</a:t>
            </a:r>
            <a:endPar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endParaRPr>
          </a:p>
        </p:txBody>
      </p:sp>
      <p:sp>
        <p:nvSpPr>
          <p:cNvPr id="4" name="Oval 5"/>
          <p:cNvSpPr>
            <a:spLocks noChangeArrowheads="1"/>
          </p:cNvSpPr>
          <p:nvPr>
            <p:custDataLst>
              <p:tags r:id="rId1"/>
            </p:custDataLst>
          </p:nvPr>
        </p:nvSpPr>
        <p:spPr bwMode="auto">
          <a:xfrm rot="2700000">
            <a:off x="468850" y="360465"/>
            <a:ext cx="430138" cy="429260"/>
          </a:xfrm>
          <a:prstGeom prst="rect">
            <a:avLst/>
          </a:prstGeom>
          <a:solidFill>
            <a:srgbClr val="94ACBC"/>
          </a:solidFill>
          <a:ln>
            <a:noFill/>
          </a:ln>
          <a:effectLst>
            <a:outerShdw blurRad="63500" algn="ctr" rotWithShape="0">
              <a:prstClr val="black">
                <a:alpha val="40000"/>
              </a:prstClr>
            </a:outerShdw>
          </a:effectLst>
        </p:spPr>
        <p:txBody>
          <a:bodyPr anchor="ctr"/>
          <a:lstStyle>
            <a:lvl1pPr defTabSz="1217295">
              <a:defRPr>
                <a:solidFill>
                  <a:schemeClr val="tx1"/>
                </a:solidFill>
                <a:latin typeface="Calibri" panose="020F0502020204030204" charset="0"/>
                <a:ea typeface="宋体" panose="02010600030101010101" pitchFamily="2" charset="-122"/>
              </a:defRPr>
            </a:lvl1pPr>
            <a:lvl2pPr marL="742950" indent="-285750" defTabSz="1217295">
              <a:defRPr>
                <a:solidFill>
                  <a:schemeClr val="tx1"/>
                </a:solidFill>
                <a:latin typeface="Calibri" panose="020F0502020204030204" charset="0"/>
                <a:ea typeface="宋体" panose="02010600030101010101" pitchFamily="2" charset="-122"/>
              </a:defRPr>
            </a:lvl2pPr>
            <a:lvl3pPr marL="1143000" indent="-228600" defTabSz="1217295">
              <a:defRPr>
                <a:solidFill>
                  <a:schemeClr val="tx1"/>
                </a:solidFill>
                <a:latin typeface="Calibri" panose="020F0502020204030204" charset="0"/>
                <a:ea typeface="宋体" panose="02010600030101010101" pitchFamily="2" charset="-122"/>
              </a:defRPr>
            </a:lvl3pPr>
            <a:lvl4pPr marL="1600200" indent="-228600" defTabSz="1217295">
              <a:defRPr>
                <a:solidFill>
                  <a:schemeClr val="tx1"/>
                </a:solidFill>
                <a:latin typeface="Calibri" panose="020F0502020204030204" charset="0"/>
                <a:ea typeface="宋体" panose="02010600030101010101" pitchFamily="2" charset="-122"/>
              </a:defRPr>
            </a:lvl4pPr>
            <a:lvl5pPr marL="2057400" indent="-228600" defTabSz="1217295">
              <a:defRPr>
                <a:solidFill>
                  <a:schemeClr val="tx1"/>
                </a:solidFill>
                <a:latin typeface="Calibri" panose="020F0502020204030204" charset="0"/>
                <a:ea typeface="宋体" panose="02010600030101010101" pitchFamily="2" charset="-122"/>
              </a:defRPr>
            </a:lvl5pPr>
            <a:lvl6pPr marL="25146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endParaRPr lang="en-US" sz="3100" dirty="0">
              <a:solidFill>
                <a:schemeClr val="dk1">
                  <a:lumMod val="65000"/>
                  <a:lumOff val="35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5" name="Oval 5"/>
          <p:cNvSpPr>
            <a:spLocks noChangeArrowheads="1"/>
          </p:cNvSpPr>
          <p:nvPr>
            <p:custDataLst>
              <p:tags r:id="rId2"/>
            </p:custDataLst>
          </p:nvPr>
        </p:nvSpPr>
        <p:spPr bwMode="auto">
          <a:xfrm rot="2700000">
            <a:off x="792804" y="360465"/>
            <a:ext cx="430138" cy="429260"/>
          </a:xfrm>
          <a:prstGeom prst="rect">
            <a:avLst/>
          </a:prstGeom>
          <a:solidFill>
            <a:srgbClr val="5C7885"/>
          </a:solidFill>
          <a:ln>
            <a:noFill/>
          </a:ln>
          <a:effectLst>
            <a:outerShdw blurRad="63500" algn="ctr" rotWithShape="0">
              <a:prstClr val="black">
                <a:alpha val="40000"/>
              </a:prstClr>
            </a:outerShdw>
          </a:effectLst>
        </p:spPr>
        <p:txBody>
          <a:bodyPr anchor="ctr"/>
          <a:lstStyle>
            <a:lvl1pPr defTabSz="1217295">
              <a:defRPr>
                <a:solidFill>
                  <a:schemeClr val="tx1"/>
                </a:solidFill>
                <a:latin typeface="Calibri" panose="020F0502020204030204" charset="0"/>
                <a:ea typeface="宋体" panose="02010600030101010101" pitchFamily="2" charset="-122"/>
              </a:defRPr>
            </a:lvl1pPr>
            <a:lvl2pPr marL="742950" indent="-285750" defTabSz="1217295">
              <a:defRPr>
                <a:solidFill>
                  <a:schemeClr val="tx1"/>
                </a:solidFill>
                <a:latin typeface="Calibri" panose="020F0502020204030204" charset="0"/>
                <a:ea typeface="宋体" panose="02010600030101010101" pitchFamily="2" charset="-122"/>
              </a:defRPr>
            </a:lvl2pPr>
            <a:lvl3pPr marL="1143000" indent="-228600" defTabSz="1217295">
              <a:defRPr>
                <a:solidFill>
                  <a:schemeClr val="tx1"/>
                </a:solidFill>
                <a:latin typeface="Calibri" panose="020F0502020204030204" charset="0"/>
                <a:ea typeface="宋体" panose="02010600030101010101" pitchFamily="2" charset="-122"/>
              </a:defRPr>
            </a:lvl3pPr>
            <a:lvl4pPr marL="1600200" indent="-228600" defTabSz="1217295">
              <a:defRPr>
                <a:solidFill>
                  <a:schemeClr val="tx1"/>
                </a:solidFill>
                <a:latin typeface="Calibri" panose="020F0502020204030204" charset="0"/>
                <a:ea typeface="宋体" panose="02010600030101010101" pitchFamily="2" charset="-122"/>
              </a:defRPr>
            </a:lvl4pPr>
            <a:lvl5pPr marL="2057400" indent="-228600" defTabSz="1217295">
              <a:defRPr>
                <a:solidFill>
                  <a:schemeClr val="tx1"/>
                </a:solidFill>
                <a:latin typeface="Calibri" panose="020F0502020204030204" charset="0"/>
                <a:ea typeface="宋体" panose="02010600030101010101" pitchFamily="2" charset="-122"/>
              </a:defRPr>
            </a:lvl5pPr>
            <a:lvl6pPr marL="25146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endParaRPr lang="en-US" sz="3100" dirty="0">
              <a:solidFill>
                <a:schemeClr val="dk1">
                  <a:lumMod val="65000"/>
                  <a:lumOff val="35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8" name="文本框 7"/>
          <p:cNvSpPr txBox="1"/>
          <p:nvPr/>
        </p:nvSpPr>
        <p:spPr>
          <a:xfrm>
            <a:off x="458470" y="816610"/>
            <a:ext cx="6313805" cy="2980690"/>
          </a:xfrm>
          <a:prstGeom prst="rect">
            <a:avLst/>
          </a:prstGeom>
          <a:noFill/>
        </p:spPr>
        <p:txBody>
          <a:bodyPr wrap="square" rtlCol="0" anchor="t">
            <a:noAutofit/>
          </a:bodyPr>
          <a:p>
            <a:pPr indent="0" fontAlgn="auto">
              <a:lnSpc>
                <a:spcPct val="150000"/>
              </a:lnSpc>
            </a:pP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rPr>
              <a:t>正弦波</a:t>
            </a: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rPr>
              <a:t>PWM(Sinusoidal Pulse Width Modulation,SPWM)</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rPr>
              <a:t>技术的原理所示</a:t>
            </a: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rPr>
              <a:t>,PWM</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rPr>
              <a:t>波形在调制电路中生成。由图可以看出</a:t>
            </a: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rPr>
              <a:t>,PWM</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rPr>
              <a:t>是以正弦波作为逆变电路输出期望波形</a:t>
            </a: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rPr>
              <a:t>,</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rPr>
              <a:t>引用通信技术中的</a:t>
            </a: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rPr>
              <a:t>"</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rPr>
              <a:t>调制</a:t>
            </a: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rPr>
              <a:t>"</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rPr>
              <a:t>这一概念</a:t>
            </a: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rPr>
              <a:t>,</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rPr>
              <a:t>把所期望的波形</a:t>
            </a: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rPr>
              <a:t>(</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rPr>
              <a:t>正弦波</a:t>
            </a: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rPr>
              <a:t>)</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rPr>
              <a:t>作为调制波</a:t>
            </a: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rPr>
              <a:t>,</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rPr>
              <a:t>而受它调制的信号</a:t>
            </a: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rPr>
              <a:t>(</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rPr>
              <a:t>三角波</a:t>
            </a: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rPr>
              <a:t>)</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rPr>
              <a:t>作为载波</a:t>
            </a: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rPr>
              <a:t>,</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rPr>
              <a:t>当调制波和载波相交时</a:t>
            </a: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rPr>
              <a:t>,</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rPr>
              <a:t>由它们的交点确定逆变电路开关器件的通断时刻</a:t>
            </a: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rPr>
              <a:t>,</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rPr>
              <a:t>即可得到一组等幅且脉冲宽度正比于正</a:t>
            </a: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rPr>
              <a:t>E</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rPr>
              <a:t>弦值的矩形脉冲。</a:t>
            </a:r>
            <a:endPar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endParaRPr>
          </a:p>
        </p:txBody>
      </p:sp>
      <p:pic>
        <p:nvPicPr>
          <p:cNvPr id="2" name="图片 1"/>
          <p:cNvPicPr>
            <a:picLocks noChangeAspect="1"/>
          </p:cNvPicPr>
          <p:nvPr/>
        </p:nvPicPr>
        <p:blipFill>
          <a:blip r:embed="rId3"/>
          <a:stretch>
            <a:fillRect/>
          </a:stretch>
        </p:blipFill>
        <p:spPr>
          <a:xfrm>
            <a:off x="988060" y="4010025"/>
            <a:ext cx="5181600" cy="2847975"/>
          </a:xfrm>
          <a:prstGeom prst="rect">
            <a:avLst/>
          </a:prstGeom>
        </p:spPr>
      </p:pic>
      <p:pic>
        <p:nvPicPr>
          <p:cNvPr id="3" name="图片 2"/>
          <p:cNvPicPr>
            <a:picLocks noChangeAspect="1"/>
          </p:cNvPicPr>
          <p:nvPr/>
        </p:nvPicPr>
        <p:blipFill>
          <a:blip r:embed="rId4"/>
          <a:stretch>
            <a:fillRect/>
          </a:stretch>
        </p:blipFill>
        <p:spPr>
          <a:xfrm>
            <a:off x="6772275" y="1057910"/>
            <a:ext cx="5419725" cy="55340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8" name="文本框 3"/>
          <p:cNvSpPr txBox="1"/>
          <p:nvPr/>
        </p:nvSpPr>
        <p:spPr>
          <a:xfrm>
            <a:off x="1440711" y="360465"/>
            <a:ext cx="8847772" cy="845185"/>
          </a:xfrm>
          <a:prstGeom prst="rect">
            <a:avLst/>
          </a:prstGeom>
          <a:noFill/>
          <a:effectLst/>
        </p:spPr>
        <p:txBody>
          <a:bodyPr wrap="square" lIns="68571" tIns="34285" rIns="68571" bIns="34285" rtlCol="0">
            <a:spAutoFit/>
          </a:bodyPr>
          <a:p>
            <a:pPr algn="l">
              <a:buClrTx/>
              <a:buSzTx/>
              <a:buFontTx/>
            </a:pPr>
            <a:r>
              <a:rPr 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三相电压源逆变器</a:t>
            </a:r>
            <a:r>
              <a:rPr lang="en-US" alt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PWM</a:t>
            </a:r>
            <a:r>
              <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技术</a:t>
            </a:r>
            <a:r>
              <a:rPr lang="en-US" alt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-SVPWM</a:t>
            </a:r>
            <a:r>
              <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技术</a:t>
            </a:r>
            <a:r>
              <a:rPr lang="en-US" alt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a:t>
            </a:r>
            <a:r>
              <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硬件</a:t>
            </a:r>
            <a:r>
              <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实现</a:t>
            </a:r>
            <a:endPar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endParaRPr>
          </a:p>
          <a:p>
            <a:pPr algn="l">
              <a:buClrTx/>
              <a:buSzTx/>
              <a:buFontTx/>
            </a:pPr>
            <a:endPar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endParaRPr>
          </a:p>
        </p:txBody>
      </p:sp>
      <p:sp>
        <p:nvSpPr>
          <p:cNvPr id="4" name="Oval 5"/>
          <p:cNvSpPr>
            <a:spLocks noChangeArrowheads="1"/>
          </p:cNvSpPr>
          <p:nvPr>
            <p:custDataLst>
              <p:tags r:id="rId1"/>
            </p:custDataLst>
          </p:nvPr>
        </p:nvSpPr>
        <p:spPr bwMode="auto">
          <a:xfrm rot="2700000">
            <a:off x="468850" y="360465"/>
            <a:ext cx="430138" cy="429260"/>
          </a:xfrm>
          <a:prstGeom prst="rect">
            <a:avLst/>
          </a:prstGeom>
          <a:solidFill>
            <a:srgbClr val="94ACBC"/>
          </a:solidFill>
          <a:ln>
            <a:noFill/>
          </a:ln>
          <a:effectLst>
            <a:outerShdw blurRad="63500" algn="ctr" rotWithShape="0">
              <a:prstClr val="black">
                <a:alpha val="40000"/>
              </a:prstClr>
            </a:outerShdw>
          </a:effectLst>
        </p:spPr>
        <p:txBody>
          <a:bodyPr anchor="ctr"/>
          <a:lstStyle>
            <a:lvl1pPr defTabSz="1217295">
              <a:defRPr>
                <a:solidFill>
                  <a:schemeClr val="tx1"/>
                </a:solidFill>
                <a:latin typeface="Calibri" panose="020F0502020204030204" charset="0"/>
                <a:ea typeface="宋体" panose="02010600030101010101" pitchFamily="2" charset="-122"/>
              </a:defRPr>
            </a:lvl1pPr>
            <a:lvl2pPr marL="742950" indent="-285750" defTabSz="1217295">
              <a:defRPr>
                <a:solidFill>
                  <a:schemeClr val="tx1"/>
                </a:solidFill>
                <a:latin typeface="Calibri" panose="020F0502020204030204" charset="0"/>
                <a:ea typeface="宋体" panose="02010600030101010101" pitchFamily="2" charset="-122"/>
              </a:defRPr>
            </a:lvl2pPr>
            <a:lvl3pPr marL="1143000" indent="-228600" defTabSz="1217295">
              <a:defRPr>
                <a:solidFill>
                  <a:schemeClr val="tx1"/>
                </a:solidFill>
                <a:latin typeface="Calibri" panose="020F0502020204030204" charset="0"/>
                <a:ea typeface="宋体" panose="02010600030101010101" pitchFamily="2" charset="-122"/>
              </a:defRPr>
            </a:lvl3pPr>
            <a:lvl4pPr marL="1600200" indent="-228600" defTabSz="1217295">
              <a:defRPr>
                <a:solidFill>
                  <a:schemeClr val="tx1"/>
                </a:solidFill>
                <a:latin typeface="Calibri" panose="020F0502020204030204" charset="0"/>
                <a:ea typeface="宋体" panose="02010600030101010101" pitchFamily="2" charset="-122"/>
              </a:defRPr>
            </a:lvl4pPr>
            <a:lvl5pPr marL="2057400" indent="-228600" defTabSz="1217295">
              <a:defRPr>
                <a:solidFill>
                  <a:schemeClr val="tx1"/>
                </a:solidFill>
                <a:latin typeface="Calibri" panose="020F0502020204030204" charset="0"/>
                <a:ea typeface="宋体" panose="02010600030101010101" pitchFamily="2" charset="-122"/>
              </a:defRPr>
            </a:lvl5pPr>
            <a:lvl6pPr marL="25146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endParaRPr lang="en-US" sz="3100" dirty="0">
              <a:solidFill>
                <a:schemeClr val="dk1">
                  <a:lumMod val="65000"/>
                  <a:lumOff val="35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5" name="Oval 5"/>
          <p:cNvSpPr>
            <a:spLocks noChangeArrowheads="1"/>
          </p:cNvSpPr>
          <p:nvPr>
            <p:custDataLst>
              <p:tags r:id="rId2"/>
            </p:custDataLst>
          </p:nvPr>
        </p:nvSpPr>
        <p:spPr bwMode="auto">
          <a:xfrm rot="2700000">
            <a:off x="792804" y="360465"/>
            <a:ext cx="430138" cy="429260"/>
          </a:xfrm>
          <a:prstGeom prst="rect">
            <a:avLst/>
          </a:prstGeom>
          <a:solidFill>
            <a:srgbClr val="5C7885"/>
          </a:solidFill>
          <a:ln>
            <a:noFill/>
          </a:ln>
          <a:effectLst>
            <a:outerShdw blurRad="63500" algn="ctr" rotWithShape="0">
              <a:prstClr val="black">
                <a:alpha val="40000"/>
              </a:prstClr>
            </a:outerShdw>
          </a:effectLst>
        </p:spPr>
        <p:txBody>
          <a:bodyPr anchor="ctr"/>
          <a:lstStyle>
            <a:lvl1pPr defTabSz="1217295">
              <a:defRPr>
                <a:solidFill>
                  <a:schemeClr val="tx1"/>
                </a:solidFill>
                <a:latin typeface="Calibri" panose="020F0502020204030204" charset="0"/>
                <a:ea typeface="宋体" panose="02010600030101010101" pitchFamily="2" charset="-122"/>
              </a:defRPr>
            </a:lvl1pPr>
            <a:lvl2pPr marL="742950" indent="-285750" defTabSz="1217295">
              <a:defRPr>
                <a:solidFill>
                  <a:schemeClr val="tx1"/>
                </a:solidFill>
                <a:latin typeface="Calibri" panose="020F0502020204030204" charset="0"/>
                <a:ea typeface="宋体" panose="02010600030101010101" pitchFamily="2" charset="-122"/>
              </a:defRPr>
            </a:lvl2pPr>
            <a:lvl3pPr marL="1143000" indent="-228600" defTabSz="1217295">
              <a:defRPr>
                <a:solidFill>
                  <a:schemeClr val="tx1"/>
                </a:solidFill>
                <a:latin typeface="Calibri" panose="020F0502020204030204" charset="0"/>
                <a:ea typeface="宋体" panose="02010600030101010101" pitchFamily="2" charset="-122"/>
              </a:defRPr>
            </a:lvl3pPr>
            <a:lvl4pPr marL="1600200" indent="-228600" defTabSz="1217295">
              <a:defRPr>
                <a:solidFill>
                  <a:schemeClr val="tx1"/>
                </a:solidFill>
                <a:latin typeface="Calibri" panose="020F0502020204030204" charset="0"/>
                <a:ea typeface="宋体" panose="02010600030101010101" pitchFamily="2" charset="-122"/>
              </a:defRPr>
            </a:lvl4pPr>
            <a:lvl5pPr marL="2057400" indent="-228600" defTabSz="1217295">
              <a:defRPr>
                <a:solidFill>
                  <a:schemeClr val="tx1"/>
                </a:solidFill>
                <a:latin typeface="Calibri" panose="020F0502020204030204" charset="0"/>
                <a:ea typeface="宋体" panose="02010600030101010101" pitchFamily="2" charset="-122"/>
              </a:defRPr>
            </a:lvl5pPr>
            <a:lvl6pPr marL="25146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endParaRPr lang="en-US" sz="3100" dirty="0">
              <a:solidFill>
                <a:schemeClr val="dk1">
                  <a:lumMod val="65000"/>
                  <a:lumOff val="35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5" name="文本框 14"/>
          <p:cNvSpPr txBox="1"/>
          <p:nvPr/>
        </p:nvSpPr>
        <p:spPr>
          <a:xfrm>
            <a:off x="459105" y="878840"/>
            <a:ext cx="8143240" cy="968375"/>
          </a:xfrm>
          <a:prstGeom prst="rect">
            <a:avLst/>
          </a:prstGeom>
          <a:noFill/>
        </p:spPr>
        <p:txBody>
          <a:bodyPr wrap="square" rtlCol="0" anchor="t">
            <a:spAutoFit/>
          </a:bodyPr>
          <a:p>
            <a:pPr indent="0" fontAlgn="auto">
              <a:lnSpc>
                <a:spcPct val="150000"/>
              </a:lnSpc>
            </a:pP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1</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、当</a:t>
            </a: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Sa</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a:t>
            </a: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Sb</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或</a:t>
            </a: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Sc</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为</a:t>
            </a: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1</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时，逆变器电路上桥臂的开关器件开通</a:t>
            </a: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其下桥臂的开关器件关断；逆变器的</a:t>
            </a: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8</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种开关模式就对应</a:t>
            </a: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8</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个电压空间矢量</a:t>
            </a: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各矢量为</a:t>
            </a:r>
            <a:endPar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endParaRPr>
          </a:p>
        </p:txBody>
      </p:sp>
      <p:pic>
        <p:nvPicPr>
          <p:cNvPr id="2" name="图片 1"/>
          <p:cNvPicPr>
            <a:picLocks noChangeAspect="1"/>
          </p:cNvPicPr>
          <p:nvPr/>
        </p:nvPicPr>
        <p:blipFill>
          <a:blip r:embed="rId3"/>
          <a:stretch>
            <a:fillRect/>
          </a:stretch>
        </p:blipFill>
        <p:spPr>
          <a:xfrm>
            <a:off x="6737985" y="2115185"/>
            <a:ext cx="5200015" cy="3579495"/>
          </a:xfrm>
          <a:prstGeom prst="rect">
            <a:avLst/>
          </a:prstGeom>
        </p:spPr>
      </p:pic>
      <p:pic>
        <p:nvPicPr>
          <p:cNvPr id="3" name="图片 2"/>
          <p:cNvPicPr>
            <a:picLocks noChangeAspect="1"/>
          </p:cNvPicPr>
          <p:nvPr/>
        </p:nvPicPr>
        <p:blipFill>
          <a:blip r:embed="rId4"/>
          <a:stretch>
            <a:fillRect/>
          </a:stretch>
        </p:blipFill>
        <p:spPr>
          <a:xfrm>
            <a:off x="1234440" y="2292985"/>
            <a:ext cx="4455795" cy="770890"/>
          </a:xfrm>
          <a:prstGeom prst="rect">
            <a:avLst/>
          </a:prstGeom>
        </p:spPr>
      </p:pic>
      <p:pic>
        <p:nvPicPr>
          <p:cNvPr id="6" name="图片 5"/>
          <p:cNvPicPr>
            <a:picLocks noChangeAspect="1"/>
          </p:cNvPicPr>
          <p:nvPr/>
        </p:nvPicPr>
        <p:blipFill>
          <a:blip r:embed="rId5"/>
          <a:stretch>
            <a:fillRect/>
          </a:stretch>
        </p:blipFill>
        <p:spPr>
          <a:xfrm>
            <a:off x="196215" y="3331210"/>
            <a:ext cx="6878955" cy="217551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8" name="文本框 3"/>
          <p:cNvSpPr txBox="1"/>
          <p:nvPr/>
        </p:nvSpPr>
        <p:spPr>
          <a:xfrm>
            <a:off x="1440711" y="360465"/>
            <a:ext cx="8847772" cy="845185"/>
          </a:xfrm>
          <a:prstGeom prst="rect">
            <a:avLst/>
          </a:prstGeom>
          <a:noFill/>
          <a:effectLst/>
        </p:spPr>
        <p:txBody>
          <a:bodyPr wrap="square" lIns="68571" tIns="34285" rIns="68571" bIns="34285" rtlCol="0">
            <a:spAutoFit/>
          </a:bodyPr>
          <a:p>
            <a:pPr algn="l">
              <a:buClrTx/>
              <a:buSzTx/>
              <a:buFontTx/>
            </a:pPr>
            <a:r>
              <a:rPr 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三相电压源逆变器</a:t>
            </a:r>
            <a:r>
              <a:rPr lang="en-US" alt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PWM</a:t>
            </a:r>
            <a:r>
              <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技术</a:t>
            </a:r>
            <a:r>
              <a:rPr lang="en-US" alt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-SVPWM</a:t>
            </a:r>
            <a:r>
              <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技术</a:t>
            </a:r>
            <a:r>
              <a:rPr lang="en-US" alt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a:t>
            </a:r>
            <a:r>
              <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硬件</a:t>
            </a:r>
            <a:r>
              <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实现</a:t>
            </a:r>
            <a:endPar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endParaRPr>
          </a:p>
          <a:p>
            <a:pPr algn="l">
              <a:buClrTx/>
              <a:buSzTx/>
              <a:buFontTx/>
            </a:pPr>
            <a:endPar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endParaRPr>
          </a:p>
        </p:txBody>
      </p:sp>
      <p:sp>
        <p:nvSpPr>
          <p:cNvPr id="4" name="Oval 5"/>
          <p:cNvSpPr>
            <a:spLocks noChangeArrowheads="1"/>
          </p:cNvSpPr>
          <p:nvPr>
            <p:custDataLst>
              <p:tags r:id="rId1"/>
            </p:custDataLst>
          </p:nvPr>
        </p:nvSpPr>
        <p:spPr bwMode="auto">
          <a:xfrm rot="2700000">
            <a:off x="468850" y="360465"/>
            <a:ext cx="430138" cy="429260"/>
          </a:xfrm>
          <a:prstGeom prst="rect">
            <a:avLst/>
          </a:prstGeom>
          <a:solidFill>
            <a:srgbClr val="94ACBC"/>
          </a:solidFill>
          <a:ln>
            <a:noFill/>
          </a:ln>
          <a:effectLst>
            <a:outerShdw blurRad="63500" algn="ctr" rotWithShape="0">
              <a:prstClr val="black">
                <a:alpha val="40000"/>
              </a:prstClr>
            </a:outerShdw>
          </a:effectLst>
        </p:spPr>
        <p:txBody>
          <a:bodyPr anchor="ctr"/>
          <a:lstStyle>
            <a:lvl1pPr defTabSz="1217295">
              <a:defRPr>
                <a:solidFill>
                  <a:schemeClr val="tx1"/>
                </a:solidFill>
                <a:latin typeface="Calibri" panose="020F0502020204030204" charset="0"/>
                <a:ea typeface="宋体" panose="02010600030101010101" pitchFamily="2" charset="-122"/>
              </a:defRPr>
            </a:lvl1pPr>
            <a:lvl2pPr marL="742950" indent="-285750" defTabSz="1217295">
              <a:defRPr>
                <a:solidFill>
                  <a:schemeClr val="tx1"/>
                </a:solidFill>
                <a:latin typeface="Calibri" panose="020F0502020204030204" charset="0"/>
                <a:ea typeface="宋体" panose="02010600030101010101" pitchFamily="2" charset="-122"/>
              </a:defRPr>
            </a:lvl2pPr>
            <a:lvl3pPr marL="1143000" indent="-228600" defTabSz="1217295">
              <a:defRPr>
                <a:solidFill>
                  <a:schemeClr val="tx1"/>
                </a:solidFill>
                <a:latin typeface="Calibri" panose="020F0502020204030204" charset="0"/>
                <a:ea typeface="宋体" panose="02010600030101010101" pitchFamily="2" charset="-122"/>
              </a:defRPr>
            </a:lvl3pPr>
            <a:lvl4pPr marL="1600200" indent="-228600" defTabSz="1217295">
              <a:defRPr>
                <a:solidFill>
                  <a:schemeClr val="tx1"/>
                </a:solidFill>
                <a:latin typeface="Calibri" panose="020F0502020204030204" charset="0"/>
                <a:ea typeface="宋体" panose="02010600030101010101" pitchFamily="2" charset="-122"/>
              </a:defRPr>
            </a:lvl4pPr>
            <a:lvl5pPr marL="2057400" indent="-228600" defTabSz="1217295">
              <a:defRPr>
                <a:solidFill>
                  <a:schemeClr val="tx1"/>
                </a:solidFill>
                <a:latin typeface="Calibri" panose="020F0502020204030204" charset="0"/>
                <a:ea typeface="宋体" panose="02010600030101010101" pitchFamily="2" charset="-122"/>
              </a:defRPr>
            </a:lvl5pPr>
            <a:lvl6pPr marL="25146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endParaRPr lang="en-US" sz="3100" dirty="0">
              <a:solidFill>
                <a:schemeClr val="dk1">
                  <a:lumMod val="65000"/>
                  <a:lumOff val="35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5" name="Oval 5"/>
          <p:cNvSpPr>
            <a:spLocks noChangeArrowheads="1"/>
          </p:cNvSpPr>
          <p:nvPr>
            <p:custDataLst>
              <p:tags r:id="rId2"/>
            </p:custDataLst>
          </p:nvPr>
        </p:nvSpPr>
        <p:spPr bwMode="auto">
          <a:xfrm rot="2700000">
            <a:off x="792804" y="360465"/>
            <a:ext cx="430138" cy="429260"/>
          </a:xfrm>
          <a:prstGeom prst="rect">
            <a:avLst/>
          </a:prstGeom>
          <a:solidFill>
            <a:srgbClr val="5C7885"/>
          </a:solidFill>
          <a:ln>
            <a:noFill/>
          </a:ln>
          <a:effectLst>
            <a:outerShdw blurRad="63500" algn="ctr" rotWithShape="0">
              <a:prstClr val="black">
                <a:alpha val="40000"/>
              </a:prstClr>
            </a:outerShdw>
          </a:effectLst>
        </p:spPr>
        <p:txBody>
          <a:bodyPr anchor="ctr"/>
          <a:lstStyle>
            <a:lvl1pPr defTabSz="1217295">
              <a:defRPr>
                <a:solidFill>
                  <a:schemeClr val="tx1"/>
                </a:solidFill>
                <a:latin typeface="Calibri" panose="020F0502020204030204" charset="0"/>
                <a:ea typeface="宋体" panose="02010600030101010101" pitchFamily="2" charset="-122"/>
              </a:defRPr>
            </a:lvl1pPr>
            <a:lvl2pPr marL="742950" indent="-285750" defTabSz="1217295">
              <a:defRPr>
                <a:solidFill>
                  <a:schemeClr val="tx1"/>
                </a:solidFill>
                <a:latin typeface="Calibri" panose="020F0502020204030204" charset="0"/>
                <a:ea typeface="宋体" panose="02010600030101010101" pitchFamily="2" charset="-122"/>
              </a:defRPr>
            </a:lvl2pPr>
            <a:lvl3pPr marL="1143000" indent="-228600" defTabSz="1217295">
              <a:defRPr>
                <a:solidFill>
                  <a:schemeClr val="tx1"/>
                </a:solidFill>
                <a:latin typeface="Calibri" panose="020F0502020204030204" charset="0"/>
                <a:ea typeface="宋体" panose="02010600030101010101" pitchFamily="2" charset="-122"/>
              </a:defRPr>
            </a:lvl3pPr>
            <a:lvl4pPr marL="1600200" indent="-228600" defTabSz="1217295">
              <a:defRPr>
                <a:solidFill>
                  <a:schemeClr val="tx1"/>
                </a:solidFill>
                <a:latin typeface="Calibri" panose="020F0502020204030204" charset="0"/>
                <a:ea typeface="宋体" panose="02010600030101010101" pitchFamily="2" charset="-122"/>
              </a:defRPr>
            </a:lvl4pPr>
            <a:lvl5pPr marL="2057400" indent="-228600" defTabSz="1217295">
              <a:defRPr>
                <a:solidFill>
                  <a:schemeClr val="tx1"/>
                </a:solidFill>
                <a:latin typeface="Calibri" panose="020F0502020204030204" charset="0"/>
                <a:ea typeface="宋体" panose="02010600030101010101" pitchFamily="2" charset="-122"/>
              </a:defRPr>
            </a:lvl5pPr>
            <a:lvl6pPr marL="25146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endParaRPr lang="en-US" sz="3100" dirty="0">
              <a:solidFill>
                <a:schemeClr val="dk1">
                  <a:lumMod val="65000"/>
                  <a:lumOff val="35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5" name="文本框 14"/>
          <p:cNvSpPr txBox="1"/>
          <p:nvPr/>
        </p:nvSpPr>
        <p:spPr>
          <a:xfrm>
            <a:off x="548005" y="1069340"/>
            <a:ext cx="11438255" cy="1407160"/>
          </a:xfrm>
          <a:prstGeom prst="rect">
            <a:avLst/>
          </a:prstGeom>
          <a:noFill/>
        </p:spPr>
        <p:txBody>
          <a:bodyPr wrap="square" rtlCol="0" anchor="t">
            <a:spAutoFit/>
          </a:bodyPr>
          <a:p>
            <a:pPr indent="0" fontAlgn="auto">
              <a:lnSpc>
                <a:spcPct val="150000"/>
              </a:lnSpc>
            </a:pP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2</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、由表</a:t>
            </a: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2-1</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可以看出</a:t>
            </a: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在</a:t>
            </a: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8</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种组合电压空间矢量中</a:t>
            </a: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包括</a:t>
            </a: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6</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个非零矢量</a:t>
            </a: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U(001)</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a:t>
            </a: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U2(010)</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a:t>
            </a: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U3(011)</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a:t>
            </a: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U4(100)</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a:t>
            </a: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Us(101)</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a:t>
            </a: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Ug(110),</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以及两个零矢量</a:t>
            </a: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U</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a:t>
            </a: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(000)</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a:t>
            </a: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U,(111),</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将</a:t>
            </a: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8</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种组合的基本空间电压矢量映射至如图</a:t>
            </a: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2-4</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所示的复平面中</a:t>
            </a: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即可得到该图所示的电压空间矢量图。它们将复平面分成了</a:t>
            </a: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6</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个区</a:t>
            </a: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称之之为扇区</a:t>
            </a:r>
            <a:endPar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endParaRPr>
          </a:p>
        </p:txBody>
      </p:sp>
      <p:pic>
        <p:nvPicPr>
          <p:cNvPr id="8" name="图片 7"/>
          <p:cNvPicPr>
            <a:picLocks noChangeAspect="1"/>
          </p:cNvPicPr>
          <p:nvPr/>
        </p:nvPicPr>
        <p:blipFill>
          <a:blip r:embed="rId3"/>
          <a:stretch>
            <a:fillRect/>
          </a:stretch>
        </p:blipFill>
        <p:spPr>
          <a:xfrm>
            <a:off x="6675755" y="2476500"/>
            <a:ext cx="4516755" cy="4074160"/>
          </a:xfrm>
          <a:prstGeom prst="rect">
            <a:avLst/>
          </a:prstGeom>
        </p:spPr>
      </p:pic>
      <p:pic>
        <p:nvPicPr>
          <p:cNvPr id="9" name="图片 8"/>
          <p:cNvPicPr>
            <a:picLocks noChangeAspect="1"/>
          </p:cNvPicPr>
          <p:nvPr/>
        </p:nvPicPr>
        <p:blipFill>
          <a:blip r:embed="rId4"/>
          <a:stretch>
            <a:fillRect/>
          </a:stretch>
        </p:blipFill>
        <p:spPr>
          <a:xfrm>
            <a:off x="1584960" y="3256280"/>
            <a:ext cx="3710940" cy="31743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8" name="文本框 3"/>
          <p:cNvSpPr txBox="1"/>
          <p:nvPr/>
        </p:nvSpPr>
        <p:spPr>
          <a:xfrm>
            <a:off x="1440711" y="360465"/>
            <a:ext cx="8847772" cy="845185"/>
          </a:xfrm>
          <a:prstGeom prst="rect">
            <a:avLst/>
          </a:prstGeom>
          <a:noFill/>
          <a:effectLst/>
        </p:spPr>
        <p:txBody>
          <a:bodyPr wrap="square" lIns="68571" tIns="34285" rIns="68571" bIns="34285" rtlCol="0">
            <a:spAutoFit/>
          </a:bodyPr>
          <a:p>
            <a:pPr algn="l">
              <a:buClrTx/>
              <a:buSzTx/>
              <a:buFontTx/>
            </a:pPr>
            <a:r>
              <a:rPr 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三相电压源逆变器</a:t>
            </a:r>
            <a:r>
              <a:rPr lang="en-US" alt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PWM</a:t>
            </a:r>
            <a:r>
              <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技术</a:t>
            </a:r>
            <a:r>
              <a:rPr lang="en-US" alt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-SVPWM</a:t>
            </a:r>
            <a:r>
              <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技术</a:t>
            </a:r>
            <a:r>
              <a:rPr lang="en-US" alt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a:t>
            </a:r>
            <a:r>
              <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硬件</a:t>
            </a:r>
            <a:r>
              <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实现</a:t>
            </a:r>
            <a:endPar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endParaRPr>
          </a:p>
          <a:p>
            <a:pPr algn="l">
              <a:buClrTx/>
              <a:buSzTx/>
              <a:buFontTx/>
            </a:pPr>
            <a:endPar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endParaRPr>
          </a:p>
        </p:txBody>
      </p:sp>
      <p:sp>
        <p:nvSpPr>
          <p:cNvPr id="4" name="Oval 5"/>
          <p:cNvSpPr>
            <a:spLocks noChangeArrowheads="1"/>
          </p:cNvSpPr>
          <p:nvPr>
            <p:custDataLst>
              <p:tags r:id="rId1"/>
            </p:custDataLst>
          </p:nvPr>
        </p:nvSpPr>
        <p:spPr bwMode="auto">
          <a:xfrm rot="2700000">
            <a:off x="468850" y="360465"/>
            <a:ext cx="430138" cy="429260"/>
          </a:xfrm>
          <a:prstGeom prst="rect">
            <a:avLst/>
          </a:prstGeom>
          <a:solidFill>
            <a:srgbClr val="94ACBC"/>
          </a:solidFill>
          <a:ln>
            <a:noFill/>
          </a:ln>
          <a:effectLst>
            <a:outerShdw blurRad="63500" algn="ctr" rotWithShape="0">
              <a:prstClr val="black">
                <a:alpha val="40000"/>
              </a:prstClr>
            </a:outerShdw>
          </a:effectLst>
        </p:spPr>
        <p:txBody>
          <a:bodyPr anchor="ctr"/>
          <a:lstStyle>
            <a:lvl1pPr defTabSz="1217295">
              <a:defRPr>
                <a:solidFill>
                  <a:schemeClr val="tx1"/>
                </a:solidFill>
                <a:latin typeface="Calibri" panose="020F0502020204030204" charset="0"/>
                <a:ea typeface="宋体" panose="02010600030101010101" pitchFamily="2" charset="-122"/>
              </a:defRPr>
            </a:lvl1pPr>
            <a:lvl2pPr marL="742950" indent="-285750" defTabSz="1217295">
              <a:defRPr>
                <a:solidFill>
                  <a:schemeClr val="tx1"/>
                </a:solidFill>
                <a:latin typeface="Calibri" panose="020F0502020204030204" charset="0"/>
                <a:ea typeface="宋体" panose="02010600030101010101" pitchFamily="2" charset="-122"/>
              </a:defRPr>
            </a:lvl2pPr>
            <a:lvl3pPr marL="1143000" indent="-228600" defTabSz="1217295">
              <a:defRPr>
                <a:solidFill>
                  <a:schemeClr val="tx1"/>
                </a:solidFill>
                <a:latin typeface="Calibri" panose="020F0502020204030204" charset="0"/>
                <a:ea typeface="宋体" panose="02010600030101010101" pitchFamily="2" charset="-122"/>
              </a:defRPr>
            </a:lvl3pPr>
            <a:lvl4pPr marL="1600200" indent="-228600" defTabSz="1217295">
              <a:defRPr>
                <a:solidFill>
                  <a:schemeClr val="tx1"/>
                </a:solidFill>
                <a:latin typeface="Calibri" panose="020F0502020204030204" charset="0"/>
                <a:ea typeface="宋体" panose="02010600030101010101" pitchFamily="2" charset="-122"/>
              </a:defRPr>
            </a:lvl4pPr>
            <a:lvl5pPr marL="2057400" indent="-228600" defTabSz="1217295">
              <a:defRPr>
                <a:solidFill>
                  <a:schemeClr val="tx1"/>
                </a:solidFill>
                <a:latin typeface="Calibri" panose="020F0502020204030204" charset="0"/>
                <a:ea typeface="宋体" panose="02010600030101010101" pitchFamily="2" charset="-122"/>
              </a:defRPr>
            </a:lvl5pPr>
            <a:lvl6pPr marL="25146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endParaRPr lang="en-US" sz="3100" dirty="0">
              <a:solidFill>
                <a:schemeClr val="dk1">
                  <a:lumMod val="65000"/>
                  <a:lumOff val="35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5" name="Oval 5"/>
          <p:cNvSpPr>
            <a:spLocks noChangeArrowheads="1"/>
          </p:cNvSpPr>
          <p:nvPr>
            <p:custDataLst>
              <p:tags r:id="rId2"/>
            </p:custDataLst>
          </p:nvPr>
        </p:nvSpPr>
        <p:spPr bwMode="auto">
          <a:xfrm rot="2700000">
            <a:off x="792804" y="360465"/>
            <a:ext cx="430138" cy="429260"/>
          </a:xfrm>
          <a:prstGeom prst="rect">
            <a:avLst/>
          </a:prstGeom>
          <a:solidFill>
            <a:srgbClr val="5C7885"/>
          </a:solidFill>
          <a:ln>
            <a:noFill/>
          </a:ln>
          <a:effectLst>
            <a:outerShdw blurRad="63500" algn="ctr" rotWithShape="0">
              <a:prstClr val="black">
                <a:alpha val="40000"/>
              </a:prstClr>
            </a:outerShdw>
          </a:effectLst>
        </p:spPr>
        <p:txBody>
          <a:bodyPr anchor="ctr"/>
          <a:lstStyle>
            <a:lvl1pPr defTabSz="1217295">
              <a:defRPr>
                <a:solidFill>
                  <a:schemeClr val="tx1"/>
                </a:solidFill>
                <a:latin typeface="Calibri" panose="020F0502020204030204" charset="0"/>
                <a:ea typeface="宋体" panose="02010600030101010101" pitchFamily="2" charset="-122"/>
              </a:defRPr>
            </a:lvl1pPr>
            <a:lvl2pPr marL="742950" indent="-285750" defTabSz="1217295">
              <a:defRPr>
                <a:solidFill>
                  <a:schemeClr val="tx1"/>
                </a:solidFill>
                <a:latin typeface="Calibri" panose="020F0502020204030204" charset="0"/>
                <a:ea typeface="宋体" panose="02010600030101010101" pitchFamily="2" charset="-122"/>
              </a:defRPr>
            </a:lvl2pPr>
            <a:lvl3pPr marL="1143000" indent="-228600" defTabSz="1217295">
              <a:defRPr>
                <a:solidFill>
                  <a:schemeClr val="tx1"/>
                </a:solidFill>
                <a:latin typeface="Calibri" panose="020F0502020204030204" charset="0"/>
                <a:ea typeface="宋体" panose="02010600030101010101" pitchFamily="2" charset="-122"/>
              </a:defRPr>
            </a:lvl3pPr>
            <a:lvl4pPr marL="1600200" indent="-228600" defTabSz="1217295">
              <a:defRPr>
                <a:solidFill>
                  <a:schemeClr val="tx1"/>
                </a:solidFill>
                <a:latin typeface="Calibri" panose="020F0502020204030204" charset="0"/>
                <a:ea typeface="宋体" panose="02010600030101010101" pitchFamily="2" charset="-122"/>
              </a:defRPr>
            </a:lvl4pPr>
            <a:lvl5pPr marL="2057400" indent="-228600" defTabSz="1217295">
              <a:defRPr>
                <a:solidFill>
                  <a:schemeClr val="tx1"/>
                </a:solidFill>
                <a:latin typeface="Calibri" panose="020F0502020204030204" charset="0"/>
                <a:ea typeface="宋体" panose="02010600030101010101" pitchFamily="2" charset="-122"/>
              </a:defRPr>
            </a:lvl5pPr>
            <a:lvl6pPr marL="25146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endParaRPr lang="en-US" sz="3100" dirty="0">
              <a:solidFill>
                <a:schemeClr val="dk1">
                  <a:lumMod val="65000"/>
                  <a:lumOff val="35000"/>
                </a:schemeClr>
              </a:solidFill>
              <a:latin typeface="Arial" panose="020B0604020202020204" pitchFamily="34" charset="0"/>
              <a:ea typeface="微软雅黑" panose="020B0503020204020204" charset="-122"/>
              <a:cs typeface="+mn-ea"/>
              <a:sym typeface="Arial" panose="020B0604020202020204" pitchFamily="34" charset="0"/>
            </a:endParaRPr>
          </a:p>
        </p:txBody>
      </p:sp>
      <p:pic>
        <p:nvPicPr>
          <p:cNvPr id="2" name="图片 1"/>
          <p:cNvPicPr>
            <a:picLocks noChangeAspect="1"/>
          </p:cNvPicPr>
          <p:nvPr/>
        </p:nvPicPr>
        <p:blipFill>
          <a:blip r:embed="rId3"/>
          <a:stretch>
            <a:fillRect/>
          </a:stretch>
        </p:blipFill>
        <p:spPr>
          <a:xfrm>
            <a:off x="1440815" y="963930"/>
            <a:ext cx="9010650" cy="3028950"/>
          </a:xfrm>
          <a:prstGeom prst="rect">
            <a:avLst/>
          </a:prstGeom>
        </p:spPr>
      </p:pic>
      <p:pic>
        <p:nvPicPr>
          <p:cNvPr id="3" name="图片 2"/>
          <p:cNvPicPr>
            <a:picLocks noChangeAspect="1"/>
          </p:cNvPicPr>
          <p:nvPr/>
        </p:nvPicPr>
        <p:blipFill>
          <a:blip r:embed="rId4"/>
          <a:stretch>
            <a:fillRect/>
          </a:stretch>
        </p:blipFill>
        <p:spPr>
          <a:xfrm>
            <a:off x="1440815" y="3992880"/>
            <a:ext cx="8963025" cy="27527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8" name="文本框 3"/>
          <p:cNvSpPr txBox="1"/>
          <p:nvPr/>
        </p:nvSpPr>
        <p:spPr>
          <a:xfrm>
            <a:off x="1440815" y="360680"/>
            <a:ext cx="8847455" cy="683895"/>
          </a:xfrm>
          <a:prstGeom prst="rect">
            <a:avLst/>
          </a:prstGeom>
          <a:noFill/>
          <a:effectLst/>
        </p:spPr>
        <p:txBody>
          <a:bodyPr wrap="square" lIns="68571" tIns="34285" rIns="68571" bIns="34285" rtlCol="0">
            <a:noAutofit/>
          </a:bodyPr>
          <a:p>
            <a:pPr algn="l">
              <a:buClrTx/>
              <a:buSzTx/>
              <a:buFontTx/>
            </a:pPr>
            <a:r>
              <a:rPr 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三相电压源逆变器</a:t>
            </a:r>
            <a:r>
              <a:rPr lang="en-US" alt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PWM</a:t>
            </a:r>
            <a:r>
              <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技术</a:t>
            </a:r>
            <a:r>
              <a:rPr lang="en-US" alt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-SVPWM</a:t>
            </a:r>
            <a:r>
              <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技术</a:t>
            </a:r>
            <a:r>
              <a:rPr lang="en-US" alt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a:t>
            </a:r>
            <a:r>
              <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技术实现</a:t>
            </a:r>
            <a:endPar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endParaRPr>
          </a:p>
          <a:p>
            <a:pPr algn="l">
              <a:buClrTx/>
              <a:buSzTx/>
              <a:buFontTx/>
            </a:pPr>
            <a:endPar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endParaRPr>
          </a:p>
        </p:txBody>
      </p:sp>
      <p:sp>
        <p:nvSpPr>
          <p:cNvPr id="4" name="Oval 5"/>
          <p:cNvSpPr>
            <a:spLocks noChangeArrowheads="1"/>
          </p:cNvSpPr>
          <p:nvPr>
            <p:custDataLst>
              <p:tags r:id="rId1"/>
            </p:custDataLst>
          </p:nvPr>
        </p:nvSpPr>
        <p:spPr bwMode="auto">
          <a:xfrm rot="2700000">
            <a:off x="468850" y="360465"/>
            <a:ext cx="430138" cy="429260"/>
          </a:xfrm>
          <a:prstGeom prst="rect">
            <a:avLst/>
          </a:prstGeom>
          <a:solidFill>
            <a:srgbClr val="94ACBC"/>
          </a:solidFill>
          <a:ln>
            <a:noFill/>
          </a:ln>
          <a:effectLst>
            <a:outerShdw blurRad="63500" algn="ctr" rotWithShape="0">
              <a:prstClr val="black">
                <a:alpha val="40000"/>
              </a:prstClr>
            </a:outerShdw>
          </a:effectLst>
        </p:spPr>
        <p:txBody>
          <a:bodyPr anchor="ctr"/>
          <a:lstStyle>
            <a:lvl1pPr defTabSz="1217295">
              <a:defRPr>
                <a:solidFill>
                  <a:schemeClr val="tx1"/>
                </a:solidFill>
                <a:latin typeface="Calibri" panose="020F0502020204030204" charset="0"/>
                <a:ea typeface="宋体" panose="02010600030101010101" pitchFamily="2" charset="-122"/>
              </a:defRPr>
            </a:lvl1pPr>
            <a:lvl2pPr marL="742950" indent="-285750" defTabSz="1217295">
              <a:defRPr>
                <a:solidFill>
                  <a:schemeClr val="tx1"/>
                </a:solidFill>
                <a:latin typeface="Calibri" panose="020F0502020204030204" charset="0"/>
                <a:ea typeface="宋体" panose="02010600030101010101" pitchFamily="2" charset="-122"/>
              </a:defRPr>
            </a:lvl2pPr>
            <a:lvl3pPr marL="1143000" indent="-228600" defTabSz="1217295">
              <a:defRPr>
                <a:solidFill>
                  <a:schemeClr val="tx1"/>
                </a:solidFill>
                <a:latin typeface="Calibri" panose="020F0502020204030204" charset="0"/>
                <a:ea typeface="宋体" panose="02010600030101010101" pitchFamily="2" charset="-122"/>
              </a:defRPr>
            </a:lvl3pPr>
            <a:lvl4pPr marL="1600200" indent="-228600" defTabSz="1217295">
              <a:defRPr>
                <a:solidFill>
                  <a:schemeClr val="tx1"/>
                </a:solidFill>
                <a:latin typeface="Calibri" panose="020F0502020204030204" charset="0"/>
                <a:ea typeface="宋体" panose="02010600030101010101" pitchFamily="2" charset="-122"/>
              </a:defRPr>
            </a:lvl4pPr>
            <a:lvl5pPr marL="2057400" indent="-228600" defTabSz="1217295">
              <a:defRPr>
                <a:solidFill>
                  <a:schemeClr val="tx1"/>
                </a:solidFill>
                <a:latin typeface="Calibri" panose="020F0502020204030204" charset="0"/>
                <a:ea typeface="宋体" panose="02010600030101010101" pitchFamily="2" charset="-122"/>
              </a:defRPr>
            </a:lvl5pPr>
            <a:lvl6pPr marL="25146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endParaRPr lang="en-US" sz="3100" dirty="0">
              <a:solidFill>
                <a:schemeClr val="dk1">
                  <a:lumMod val="65000"/>
                  <a:lumOff val="35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5" name="Oval 5"/>
          <p:cNvSpPr>
            <a:spLocks noChangeArrowheads="1"/>
          </p:cNvSpPr>
          <p:nvPr>
            <p:custDataLst>
              <p:tags r:id="rId2"/>
            </p:custDataLst>
          </p:nvPr>
        </p:nvSpPr>
        <p:spPr bwMode="auto">
          <a:xfrm rot="2700000">
            <a:off x="792804" y="360465"/>
            <a:ext cx="430138" cy="429260"/>
          </a:xfrm>
          <a:prstGeom prst="rect">
            <a:avLst/>
          </a:prstGeom>
          <a:solidFill>
            <a:srgbClr val="5C7885"/>
          </a:solidFill>
          <a:ln>
            <a:noFill/>
          </a:ln>
          <a:effectLst>
            <a:outerShdw blurRad="63500" algn="ctr" rotWithShape="0">
              <a:prstClr val="black">
                <a:alpha val="40000"/>
              </a:prstClr>
            </a:outerShdw>
          </a:effectLst>
        </p:spPr>
        <p:txBody>
          <a:bodyPr anchor="ctr"/>
          <a:lstStyle>
            <a:lvl1pPr defTabSz="1217295">
              <a:defRPr>
                <a:solidFill>
                  <a:schemeClr val="tx1"/>
                </a:solidFill>
                <a:latin typeface="Calibri" panose="020F0502020204030204" charset="0"/>
                <a:ea typeface="宋体" panose="02010600030101010101" pitchFamily="2" charset="-122"/>
              </a:defRPr>
            </a:lvl1pPr>
            <a:lvl2pPr marL="742950" indent="-285750" defTabSz="1217295">
              <a:defRPr>
                <a:solidFill>
                  <a:schemeClr val="tx1"/>
                </a:solidFill>
                <a:latin typeface="Calibri" panose="020F0502020204030204" charset="0"/>
                <a:ea typeface="宋体" panose="02010600030101010101" pitchFamily="2" charset="-122"/>
              </a:defRPr>
            </a:lvl2pPr>
            <a:lvl3pPr marL="1143000" indent="-228600" defTabSz="1217295">
              <a:defRPr>
                <a:solidFill>
                  <a:schemeClr val="tx1"/>
                </a:solidFill>
                <a:latin typeface="Calibri" panose="020F0502020204030204" charset="0"/>
                <a:ea typeface="宋体" panose="02010600030101010101" pitchFamily="2" charset="-122"/>
              </a:defRPr>
            </a:lvl3pPr>
            <a:lvl4pPr marL="1600200" indent="-228600" defTabSz="1217295">
              <a:defRPr>
                <a:solidFill>
                  <a:schemeClr val="tx1"/>
                </a:solidFill>
                <a:latin typeface="Calibri" panose="020F0502020204030204" charset="0"/>
                <a:ea typeface="宋体" panose="02010600030101010101" pitchFamily="2" charset="-122"/>
              </a:defRPr>
            </a:lvl4pPr>
            <a:lvl5pPr marL="2057400" indent="-228600" defTabSz="1217295">
              <a:defRPr>
                <a:solidFill>
                  <a:schemeClr val="tx1"/>
                </a:solidFill>
                <a:latin typeface="Calibri" panose="020F0502020204030204" charset="0"/>
                <a:ea typeface="宋体" panose="02010600030101010101" pitchFamily="2" charset="-122"/>
              </a:defRPr>
            </a:lvl5pPr>
            <a:lvl6pPr marL="25146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endParaRPr lang="en-US" sz="3100" dirty="0">
              <a:solidFill>
                <a:schemeClr val="dk1">
                  <a:lumMod val="65000"/>
                  <a:lumOff val="35000"/>
                </a:schemeClr>
              </a:solidFill>
              <a:latin typeface="Arial" panose="020B0604020202020204" pitchFamily="34" charset="0"/>
              <a:ea typeface="微软雅黑" panose="020B0503020204020204" charset="-122"/>
              <a:cs typeface="+mn-ea"/>
              <a:sym typeface="Arial" panose="020B0604020202020204" pitchFamily="34" charset="0"/>
            </a:endParaRPr>
          </a:p>
        </p:txBody>
      </p:sp>
      <p:pic>
        <p:nvPicPr>
          <p:cNvPr id="6" name="图片 5"/>
          <p:cNvPicPr>
            <a:picLocks noChangeAspect="1"/>
          </p:cNvPicPr>
          <p:nvPr/>
        </p:nvPicPr>
        <p:blipFill>
          <a:blip r:embed="rId3"/>
          <a:stretch>
            <a:fillRect/>
          </a:stretch>
        </p:blipFill>
        <p:spPr>
          <a:xfrm>
            <a:off x="8150860" y="2877185"/>
            <a:ext cx="3749675" cy="3488690"/>
          </a:xfrm>
          <a:prstGeom prst="rect">
            <a:avLst/>
          </a:prstGeom>
        </p:spPr>
      </p:pic>
      <p:sp>
        <p:nvSpPr>
          <p:cNvPr id="7" name="文本框 6"/>
          <p:cNvSpPr txBox="1"/>
          <p:nvPr/>
        </p:nvSpPr>
        <p:spPr>
          <a:xfrm>
            <a:off x="380365" y="1091565"/>
            <a:ext cx="11634470" cy="1845310"/>
          </a:xfrm>
          <a:prstGeom prst="rect">
            <a:avLst/>
          </a:prstGeom>
          <a:noFill/>
        </p:spPr>
        <p:txBody>
          <a:bodyPr wrap="square" rtlCol="0" anchor="t">
            <a:spAutoFit/>
          </a:bodyPr>
          <a:p>
            <a:pPr indent="0" fontAlgn="auto">
              <a:lnSpc>
                <a:spcPct val="150000"/>
              </a:lnSpc>
            </a:pP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rPr>
              <a:t>1</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rPr>
              <a:t>、SVPWM算法的理论基础是平均值等效原理,即在一个开关周期T,内通过对基本电压矢量加以组合,使其平均值与给定电压矢量相等。如图2-4所示,在某个时刻,电压空间矢量U。旋转到某个区域中,可由组成该区域的两个相邻的非零矢量和零矢量在时间上的不同组合得到。以扇区I为例,空间失量合成示意图如图2-5</a:t>
            </a:r>
            <a:endPar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endParaRPr>
          </a:p>
          <a:p>
            <a:pPr indent="0" fontAlgn="auto">
              <a:lnSpc>
                <a:spcPct val="150000"/>
              </a:lnSpc>
            </a:pP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rPr>
              <a:t>所示。根据平衡等效原则可以得到下式[2-3]</a:t>
            </a:r>
            <a:endPar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endParaRPr>
          </a:p>
        </p:txBody>
      </p:sp>
      <p:pic>
        <p:nvPicPr>
          <p:cNvPr id="8" name="图片 7"/>
          <p:cNvPicPr>
            <a:picLocks noChangeAspect="1"/>
          </p:cNvPicPr>
          <p:nvPr/>
        </p:nvPicPr>
        <p:blipFill>
          <a:blip r:embed="rId4"/>
          <a:stretch>
            <a:fillRect/>
          </a:stretch>
        </p:blipFill>
        <p:spPr>
          <a:xfrm>
            <a:off x="2728595" y="3150235"/>
            <a:ext cx="4648200" cy="876300"/>
          </a:xfrm>
          <a:prstGeom prst="rect">
            <a:avLst/>
          </a:prstGeom>
        </p:spPr>
      </p:pic>
      <p:pic>
        <p:nvPicPr>
          <p:cNvPr id="9" name="图片 8"/>
          <p:cNvPicPr>
            <a:picLocks noChangeAspect="1"/>
          </p:cNvPicPr>
          <p:nvPr/>
        </p:nvPicPr>
        <p:blipFill>
          <a:blip r:embed="rId5"/>
          <a:stretch>
            <a:fillRect/>
          </a:stretch>
        </p:blipFill>
        <p:spPr>
          <a:xfrm>
            <a:off x="575945" y="4263390"/>
            <a:ext cx="6800850" cy="18097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8" name="文本框 3"/>
          <p:cNvSpPr txBox="1"/>
          <p:nvPr/>
        </p:nvSpPr>
        <p:spPr>
          <a:xfrm>
            <a:off x="1440815" y="360680"/>
            <a:ext cx="8847455" cy="683895"/>
          </a:xfrm>
          <a:prstGeom prst="rect">
            <a:avLst/>
          </a:prstGeom>
          <a:noFill/>
          <a:effectLst/>
        </p:spPr>
        <p:txBody>
          <a:bodyPr wrap="square" lIns="68571" tIns="34285" rIns="68571" bIns="34285" rtlCol="0">
            <a:noAutofit/>
          </a:bodyPr>
          <a:p>
            <a:pPr algn="l">
              <a:buClrTx/>
              <a:buSzTx/>
              <a:buFontTx/>
            </a:pPr>
            <a:r>
              <a:rPr 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三相电压源逆变器</a:t>
            </a:r>
            <a:r>
              <a:rPr lang="en-US" alt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PWM</a:t>
            </a:r>
            <a:r>
              <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技术</a:t>
            </a:r>
            <a:r>
              <a:rPr lang="en-US" alt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-SVPWM</a:t>
            </a:r>
            <a:r>
              <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技术</a:t>
            </a:r>
            <a:r>
              <a:rPr lang="en-US" alt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a:t>
            </a:r>
            <a:r>
              <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技术实现</a:t>
            </a:r>
            <a:endPar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endParaRPr>
          </a:p>
          <a:p>
            <a:pPr algn="l">
              <a:buClrTx/>
              <a:buSzTx/>
              <a:buFontTx/>
            </a:pPr>
            <a:endPar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endParaRPr>
          </a:p>
        </p:txBody>
      </p:sp>
      <p:sp>
        <p:nvSpPr>
          <p:cNvPr id="4" name="Oval 5"/>
          <p:cNvSpPr>
            <a:spLocks noChangeArrowheads="1"/>
          </p:cNvSpPr>
          <p:nvPr>
            <p:custDataLst>
              <p:tags r:id="rId1"/>
            </p:custDataLst>
          </p:nvPr>
        </p:nvSpPr>
        <p:spPr bwMode="auto">
          <a:xfrm rot="2700000">
            <a:off x="468850" y="360465"/>
            <a:ext cx="430138" cy="429260"/>
          </a:xfrm>
          <a:prstGeom prst="rect">
            <a:avLst/>
          </a:prstGeom>
          <a:solidFill>
            <a:srgbClr val="94ACBC"/>
          </a:solidFill>
          <a:ln>
            <a:noFill/>
          </a:ln>
          <a:effectLst>
            <a:outerShdw blurRad="63500" algn="ctr" rotWithShape="0">
              <a:prstClr val="black">
                <a:alpha val="40000"/>
              </a:prstClr>
            </a:outerShdw>
          </a:effectLst>
        </p:spPr>
        <p:txBody>
          <a:bodyPr anchor="ctr"/>
          <a:lstStyle>
            <a:lvl1pPr defTabSz="1217295">
              <a:defRPr>
                <a:solidFill>
                  <a:schemeClr val="tx1"/>
                </a:solidFill>
                <a:latin typeface="Calibri" panose="020F0502020204030204" charset="0"/>
                <a:ea typeface="宋体" panose="02010600030101010101" pitchFamily="2" charset="-122"/>
              </a:defRPr>
            </a:lvl1pPr>
            <a:lvl2pPr marL="742950" indent="-285750" defTabSz="1217295">
              <a:defRPr>
                <a:solidFill>
                  <a:schemeClr val="tx1"/>
                </a:solidFill>
                <a:latin typeface="Calibri" panose="020F0502020204030204" charset="0"/>
                <a:ea typeface="宋体" panose="02010600030101010101" pitchFamily="2" charset="-122"/>
              </a:defRPr>
            </a:lvl2pPr>
            <a:lvl3pPr marL="1143000" indent="-228600" defTabSz="1217295">
              <a:defRPr>
                <a:solidFill>
                  <a:schemeClr val="tx1"/>
                </a:solidFill>
                <a:latin typeface="Calibri" panose="020F0502020204030204" charset="0"/>
                <a:ea typeface="宋体" panose="02010600030101010101" pitchFamily="2" charset="-122"/>
              </a:defRPr>
            </a:lvl3pPr>
            <a:lvl4pPr marL="1600200" indent="-228600" defTabSz="1217295">
              <a:defRPr>
                <a:solidFill>
                  <a:schemeClr val="tx1"/>
                </a:solidFill>
                <a:latin typeface="Calibri" panose="020F0502020204030204" charset="0"/>
                <a:ea typeface="宋体" panose="02010600030101010101" pitchFamily="2" charset="-122"/>
              </a:defRPr>
            </a:lvl4pPr>
            <a:lvl5pPr marL="2057400" indent="-228600" defTabSz="1217295">
              <a:defRPr>
                <a:solidFill>
                  <a:schemeClr val="tx1"/>
                </a:solidFill>
                <a:latin typeface="Calibri" panose="020F0502020204030204" charset="0"/>
                <a:ea typeface="宋体" panose="02010600030101010101" pitchFamily="2" charset="-122"/>
              </a:defRPr>
            </a:lvl5pPr>
            <a:lvl6pPr marL="25146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endParaRPr lang="en-US" sz="3100" dirty="0">
              <a:solidFill>
                <a:schemeClr val="dk1">
                  <a:lumMod val="65000"/>
                  <a:lumOff val="35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5" name="Oval 5"/>
          <p:cNvSpPr>
            <a:spLocks noChangeArrowheads="1"/>
          </p:cNvSpPr>
          <p:nvPr>
            <p:custDataLst>
              <p:tags r:id="rId2"/>
            </p:custDataLst>
          </p:nvPr>
        </p:nvSpPr>
        <p:spPr bwMode="auto">
          <a:xfrm rot="2700000">
            <a:off x="792804" y="360465"/>
            <a:ext cx="430138" cy="429260"/>
          </a:xfrm>
          <a:prstGeom prst="rect">
            <a:avLst/>
          </a:prstGeom>
          <a:solidFill>
            <a:srgbClr val="5C7885"/>
          </a:solidFill>
          <a:ln>
            <a:noFill/>
          </a:ln>
          <a:effectLst>
            <a:outerShdw blurRad="63500" algn="ctr" rotWithShape="0">
              <a:prstClr val="black">
                <a:alpha val="40000"/>
              </a:prstClr>
            </a:outerShdw>
          </a:effectLst>
        </p:spPr>
        <p:txBody>
          <a:bodyPr anchor="ctr"/>
          <a:lstStyle>
            <a:lvl1pPr defTabSz="1217295">
              <a:defRPr>
                <a:solidFill>
                  <a:schemeClr val="tx1"/>
                </a:solidFill>
                <a:latin typeface="Calibri" panose="020F0502020204030204" charset="0"/>
                <a:ea typeface="宋体" panose="02010600030101010101" pitchFamily="2" charset="-122"/>
              </a:defRPr>
            </a:lvl1pPr>
            <a:lvl2pPr marL="742950" indent="-285750" defTabSz="1217295">
              <a:defRPr>
                <a:solidFill>
                  <a:schemeClr val="tx1"/>
                </a:solidFill>
                <a:latin typeface="Calibri" panose="020F0502020204030204" charset="0"/>
                <a:ea typeface="宋体" panose="02010600030101010101" pitchFamily="2" charset="-122"/>
              </a:defRPr>
            </a:lvl2pPr>
            <a:lvl3pPr marL="1143000" indent="-228600" defTabSz="1217295">
              <a:defRPr>
                <a:solidFill>
                  <a:schemeClr val="tx1"/>
                </a:solidFill>
                <a:latin typeface="Calibri" panose="020F0502020204030204" charset="0"/>
                <a:ea typeface="宋体" panose="02010600030101010101" pitchFamily="2" charset="-122"/>
              </a:defRPr>
            </a:lvl3pPr>
            <a:lvl4pPr marL="1600200" indent="-228600" defTabSz="1217295">
              <a:defRPr>
                <a:solidFill>
                  <a:schemeClr val="tx1"/>
                </a:solidFill>
                <a:latin typeface="Calibri" panose="020F0502020204030204" charset="0"/>
                <a:ea typeface="宋体" panose="02010600030101010101" pitchFamily="2" charset="-122"/>
              </a:defRPr>
            </a:lvl4pPr>
            <a:lvl5pPr marL="2057400" indent="-228600" defTabSz="1217295">
              <a:defRPr>
                <a:solidFill>
                  <a:schemeClr val="tx1"/>
                </a:solidFill>
                <a:latin typeface="Calibri" panose="020F0502020204030204" charset="0"/>
                <a:ea typeface="宋体" panose="02010600030101010101" pitchFamily="2" charset="-122"/>
              </a:defRPr>
            </a:lvl5pPr>
            <a:lvl6pPr marL="25146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endParaRPr lang="en-US" sz="3100" dirty="0">
              <a:solidFill>
                <a:schemeClr val="dk1">
                  <a:lumMod val="65000"/>
                  <a:lumOff val="35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7" name="文本框 6"/>
          <p:cNvSpPr txBox="1"/>
          <p:nvPr/>
        </p:nvSpPr>
        <p:spPr>
          <a:xfrm>
            <a:off x="380365" y="1044575"/>
            <a:ext cx="11634470" cy="529590"/>
          </a:xfrm>
          <a:prstGeom prst="rect">
            <a:avLst/>
          </a:prstGeom>
          <a:noFill/>
        </p:spPr>
        <p:txBody>
          <a:bodyPr wrap="square" rtlCol="0" anchor="t">
            <a:spAutoFit/>
          </a:bodyPr>
          <a:p>
            <a:pPr indent="0" fontAlgn="auto">
              <a:lnSpc>
                <a:spcPct val="150000"/>
              </a:lnSpc>
            </a:pP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rPr>
              <a:t>2</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rPr>
              <a:t>、求解</a:t>
            </a: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rPr>
              <a:t>T4</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rPr>
              <a:t>、</a:t>
            </a: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rPr>
              <a:t>T6</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rPr>
              <a:t>、</a:t>
            </a: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rPr>
              <a:t>T0</a:t>
            </a:r>
            <a:endPar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endParaRPr>
          </a:p>
        </p:txBody>
      </p:sp>
      <p:pic>
        <p:nvPicPr>
          <p:cNvPr id="2" name="图片 1"/>
          <p:cNvPicPr>
            <a:picLocks noChangeAspect="1"/>
          </p:cNvPicPr>
          <p:nvPr/>
        </p:nvPicPr>
        <p:blipFill>
          <a:blip r:embed="rId3"/>
          <a:stretch>
            <a:fillRect/>
          </a:stretch>
        </p:blipFill>
        <p:spPr>
          <a:xfrm>
            <a:off x="1135380" y="1663065"/>
            <a:ext cx="9458325" cy="44577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8" name="文本框 3"/>
          <p:cNvSpPr txBox="1"/>
          <p:nvPr/>
        </p:nvSpPr>
        <p:spPr>
          <a:xfrm>
            <a:off x="1440815" y="360680"/>
            <a:ext cx="8847455" cy="683895"/>
          </a:xfrm>
          <a:prstGeom prst="rect">
            <a:avLst/>
          </a:prstGeom>
          <a:noFill/>
          <a:effectLst/>
        </p:spPr>
        <p:txBody>
          <a:bodyPr wrap="square" lIns="68571" tIns="34285" rIns="68571" bIns="34285" rtlCol="0">
            <a:noAutofit/>
          </a:bodyPr>
          <a:p>
            <a:pPr algn="l">
              <a:buClrTx/>
              <a:buSzTx/>
              <a:buFontTx/>
            </a:pPr>
            <a:r>
              <a:rPr 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三相电压源逆变器</a:t>
            </a:r>
            <a:r>
              <a:rPr lang="en-US" alt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PWM</a:t>
            </a:r>
            <a:r>
              <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技术</a:t>
            </a:r>
            <a:r>
              <a:rPr lang="en-US" alt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-SVPWM</a:t>
            </a:r>
            <a:r>
              <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技术</a:t>
            </a:r>
            <a:r>
              <a:rPr lang="en-US" alt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a:t>
            </a:r>
            <a:r>
              <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技术实现</a:t>
            </a:r>
            <a:endPar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endParaRPr>
          </a:p>
          <a:p>
            <a:pPr algn="l">
              <a:buClrTx/>
              <a:buSzTx/>
              <a:buFontTx/>
            </a:pPr>
            <a:endPar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endParaRPr>
          </a:p>
        </p:txBody>
      </p:sp>
      <p:sp>
        <p:nvSpPr>
          <p:cNvPr id="4" name="Oval 5"/>
          <p:cNvSpPr>
            <a:spLocks noChangeArrowheads="1"/>
          </p:cNvSpPr>
          <p:nvPr>
            <p:custDataLst>
              <p:tags r:id="rId1"/>
            </p:custDataLst>
          </p:nvPr>
        </p:nvSpPr>
        <p:spPr bwMode="auto">
          <a:xfrm rot="2700000">
            <a:off x="468850" y="360465"/>
            <a:ext cx="430138" cy="429260"/>
          </a:xfrm>
          <a:prstGeom prst="rect">
            <a:avLst/>
          </a:prstGeom>
          <a:solidFill>
            <a:srgbClr val="94ACBC"/>
          </a:solidFill>
          <a:ln>
            <a:noFill/>
          </a:ln>
          <a:effectLst>
            <a:outerShdw blurRad="63500" algn="ctr" rotWithShape="0">
              <a:prstClr val="black">
                <a:alpha val="40000"/>
              </a:prstClr>
            </a:outerShdw>
          </a:effectLst>
        </p:spPr>
        <p:txBody>
          <a:bodyPr anchor="ctr"/>
          <a:lstStyle>
            <a:lvl1pPr defTabSz="1217295">
              <a:defRPr>
                <a:solidFill>
                  <a:schemeClr val="tx1"/>
                </a:solidFill>
                <a:latin typeface="Calibri" panose="020F0502020204030204" charset="0"/>
                <a:ea typeface="宋体" panose="02010600030101010101" pitchFamily="2" charset="-122"/>
              </a:defRPr>
            </a:lvl1pPr>
            <a:lvl2pPr marL="742950" indent="-285750" defTabSz="1217295">
              <a:defRPr>
                <a:solidFill>
                  <a:schemeClr val="tx1"/>
                </a:solidFill>
                <a:latin typeface="Calibri" panose="020F0502020204030204" charset="0"/>
                <a:ea typeface="宋体" panose="02010600030101010101" pitchFamily="2" charset="-122"/>
              </a:defRPr>
            </a:lvl2pPr>
            <a:lvl3pPr marL="1143000" indent="-228600" defTabSz="1217295">
              <a:defRPr>
                <a:solidFill>
                  <a:schemeClr val="tx1"/>
                </a:solidFill>
                <a:latin typeface="Calibri" panose="020F0502020204030204" charset="0"/>
                <a:ea typeface="宋体" panose="02010600030101010101" pitchFamily="2" charset="-122"/>
              </a:defRPr>
            </a:lvl3pPr>
            <a:lvl4pPr marL="1600200" indent="-228600" defTabSz="1217295">
              <a:defRPr>
                <a:solidFill>
                  <a:schemeClr val="tx1"/>
                </a:solidFill>
                <a:latin typeface="Calibri" panose="020F0502020204030204" charset="0"/>
                <a:ea typeface="宋体" panose="02010600030101010101" pitchFamily="2" charset="-122"/>
              </a:defRPr>
            </a:lvl4pPr>
            <a:lvl5pPr marL="2057400" indent="-228600" defTabSz="1217295">
              <a:defRPr>
                <a:solidFill>
                  <a:schemeClr val="tx1"/>
                </a:solidFill>
                <a:latin typeface="Calibri" panose="020F0502020204030204" charset="0"/>
                <a:ea typeface="宋体" panose="02010600030101010101" pitchFamily="2" charset="-122"/>
              </a:defRPr>
            </a:lvl5pPr>
            <a:lvl6pPr marL="25146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endParaRPr lang="en-US" sz="3100" dirty="0">
              <a:solidFill>
                <a:schemeClr val="dk1">
                  <a:lumMod val="65000"/>
                  <a:lumOff val="35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5" name="Oval 5"/>
          <p:cNvSpPr>
            <a:spLocks noChangeArrowheads="1"/>
          </p:cNvSpPr>
          <p:nvPr>
            <p:custDataLst>
              <p:tags r:id="rId2"/>
            </p:custDataLst>
          </p:nvPr>
        </p:nvSpPr>
        <p:spPr bwMode="auto">
          <a:xfrm rot="2700000">
            <a:off x="792804" y="360465"/>
            <a:ext cx="430138" cy="429260"/>
          </a:xfrm>
          <a:prstGeom prst="rect">
            <a:avLst/>
          </a:prstGeom>
          <a:solidFill>
            <a:srgbClr val="5C7885"/>
          </a:solidFill>
          <a:ln>
            <a:noFill/>
          </a:ln>
          <a:effectLst>
            <a:outerShdw blurRad="63500" algn="ctr" rotWithShape="0">
              <a:prstClr val="black">
                <a:alpha val="40000"/>
              </a:prstClr>
            </a:outerShdw>
          </a:effectLst>
        </p:spPr>
        <p:txBody>
          <a:bodyPr anchor="ctr"/>
          <a:lstStyle>
            <a:lvl1pPr defTabSz="1217295">
              <a:defRPr>
                <a:solidFill>
                  <a:schemeClr val="tx1"/>
                </a:solidFill>
                <a:latin typeface="Calibri" panose="020F0502020204030204" charset="0"/>
                <a:ea typeface="宋体" panose="02010600030101010101" pitchFamily="2" charset="-122"/>
              </a:defRPr>
            </a:lvl1pPr>
            <a:lvl2pPr marL="742950" indent="-285750" defTabSz="1217295">
              <a:defRPr>
                <a:solidFill>
                  <a:schemeClr val="tx1"/>
                </a:solidFill>
                <a:latin typeface="Calibri" panose="020F0502020204030204" charset="0"/>
                <a:ea typeface="宋体" panose="02010600030101010101" pitchFamily="2" charset="-122"/>
              </a:defRPr>
            </a:lvl2pPr>
            <a:lvl3pPr marL="1143000" indent="-228600" defTabSz="1217295">
              <a:defRPr>
                <a:solidFill>
                  <a:schemeClr val="tx1"/>
                </a:solidFill>
                <a:latin typeface="Calibri" panose="020F0502020204030204" charset="0"/>
                <a:ea typeface="宋体" panose="02010600030101010101" pitchFamily="2" charset="-122"/>
              </a:defRPr>
            </a:lvl3pPr>
            <a:lvl4pPr marL="1600200" indent="-228600" defTabSz="1217295">
              <a:defRPr>
                <a:solidFill>
                  <a:schemeClr val="tx1"/>
                </a:solidFill>
                <a:latin typeface="Calibri" panose="020F0502020204030204" charset="0"/>
                <a:ea typeface="宋体" panose="02010600030101010101" pitchFamily="2" charset="-122"/>
              </a:defRPr>
            </a:lvl4pPr>
            <a:lvl5pPr marL="2057400" indent="-228600" defTabSz="1217295">
              <a:defRPr>
                <a:solidFill>
                  <a:schemeClr val="tx1"/>
                </a:solidFill>
                <a:latin typeface="Calibri" panose="020F0502020204030204" charset="0"/>
                <a:ea typeface="宋体" panose="02010600030101010101" pitchFamily="2" charset="-122"/>
              </a:defRPr>
            </a:lvl5pPr>
            <a:lvl6pPr marL="25146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endParaRPr lang="en-US" sz="3100" dirty="0">
              <a:solidFill>
                <a:schemeClr val="dk1">
                  <a:lumMod val="65000"/>
                  <a:lumOff val="35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7" name="文本框 6"/>
          <p:cNvSpPr txBox="1"/>
          <p:nvPr/>
        </p:nvSpPr>
        <p:spPr>
          <a:xfrm>
            <a:off x="380365" y="1044575"/>
            <a:ext cx="11634470" cy="529590"/>
          </a:xfrm>
          <a:prstGeom prst="rect">
            <a:avLst/>
          </a:prstGeom>
          <a:noFill/>
        </p:spPr>
        <p:txBody>
          <a:bodyPr wrap="square" rtlCol="0" anchor="t">
            <a:spAutoFit/>
          </a:bodyPr>
          <a:p>
            <a:pPr indent="0" fontAlgn="auto">
              <a:lnSpc>
                <a:spcPct val="150000"/>
              </a:lnSpc>
            </a:pP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rPr>
              <a:t>3</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rPr>
              <a:t>、七段式</a:t>
            </a: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rPr>
              <a:t>(</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rPr>
              <a:t>软件模式</a:t>
            </a: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rPr>
              <a:t>)</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rPr>
              <a:t>和五段式</a:t>
            </a: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rPr>
              <a:t>(</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rPr>
              <a:t>硬件模式</a:t>
            </a: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rPr>
              <a:t>)</a:t>
            </a:r>
            <a:endPar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endParaRPr>
          </a:p>
        </p:txBody>
      </p:sp>
      <p:pic>
        <p:nvPicPr>
          <p:cNvPr id="3" name="图片 2"/>
          <p:cNvPicPr>
            <a:picLocks noChangeAspect="1"/>
          </p:cNvPicPr>
          <p:nvPr/>
        </p:nvPicPr>
        <p:blipFill>
          <a:blip r:embed="rId3"/>
          <a:stretch>
            <a:fillRect/>
          </a:stretch>
        </p:blipFill>
        <p:spPr>
          <a:xfrm>
            <a:off x="112395" y="1853565"/>
            <a:ext cx="6500495" cy="2221230"/>
          </a:xfrm>
          <a:prstGeom prst="rect">
            <a:avLst/>
          </a:prstGeom>
        </p:spPr>
      </p:pic>
      <p:pic>
        <p:nvPicPr>
          <p:cNvPr id="9" name="图片 8"/>
          <p:cNvPicPr>
            <a:picLocks noChangeAspect="1"/>
          </p:cNvPicPr>
          <p:nvPr/>
        </p:nvPicPr>
        <p:blipFill>
          <a:blip r:embed="rId4"/>
          <a:stretch>
            <a:fillRect/>
          </a:stretch>
        </p:blipFill>
        <p:spPr>
          <a:xfrm>
            <a:off x="0" y="4074795"/>
            <a:ext cx="6494145" cy="911225"/>
          </a:xfrm>
          <a:prstGeom prst="rect">
            <a:avLst/>
          </a:prstGeom>
        </p:spPr>
      </p:pic>
      <p:pic>
        <p:nvPicPr>
          <p:cNvPr id="10" name="图片 9"/>
          <p:cNvPicPr>
            <a:picLocks noChangeAspect="1"/>
          </p:cNvPicPr>
          <p:nvPr/>
        </p:nvPicPr>
        <p:blipFill>
          <a:blip r:embed="rId5"/>
          <a:stretch>
            <a:fillRect/>
          </a:stretch>
        </p:blipFill>
        <p:spPr>
          <a:xfrm>
            <a:off x="6612890" y="2783205"/>
            <a:ext cx="5682615" cy="2428240"/>
          </a:xfrm>
          <a:prstGeom prst="rect">
            <a:avLst/>
          </a:prstGeom>
        </p:spPr>
      </p:pic>
      <p:pic>
        <p:nvPicPr>
          <p:cNvPr id="11" name="图片 10"/>
          <p:cNvPicPr>
            <a:picLocks noChangeAspect="1"/>
          </p:cNvPicPr>
          <p:nvPr/>
        </p:nvPicPr>
        <p:blipFill>
          <a:blip r:embed="rId6"/>
          <a:stretch>
            <a:fillRect/>
          </a:stretch>
        </p:blipFill>
        <p:spPr>
          <a:xfrm>
            <a:off x="4882515" y="5378450"/>
            <a:ext cx="7412990" cy="92202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8" name="文本框 3"/>
          <p:cNvSpPr txBox="1"/>
          <p:nvPr/>
        </p:nvSpPr>
        <p:spPr>
          <a:xfrm>
            <a:off x="1440815" y="360680"/>
            <a:ext cx="8847455" cy="683895"/>
          </a:xfrm>
          <a:prstGeom prst="rect">
            <a:avLst/>
          </a:prstGeom>
          <a:noFill/>
          <a:effectLst/>
        </p:spPr>
        <p:txBody>
          <a:bodyPr wrap="square" lIns="68571" tIns="34285" rIns="68571" bIns="34285" rtlCol="0">
            <a:noAutofit/>
          </a:bodyPr>
          <a:p>
            <a:pPr algn="l">
              <a:buClrTx/>
              <a:buSzTx/>
              <a:buFontTx/>
            </a:pPr>
            <a:r>
              <a:rPr 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三相电压源逆变器</a:t>
            </a:r>
            <a:r>
              <a:rPr lang="en-US" alt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PWM</a:t>
            </a:r>
            <a:r>
              <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技术</a:t>
            </a:r>
            <a:r>
              <a:rPr lang="en-US" alt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-SVPWM</a:t>
            </a:r>
            <a:r>
              <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技术</a:t>
            </a:r>
            <a:r>
              <a:rPr lang="en-US" alt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a:t>
            </a:r>
            <a:r>
              <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算法实现</a:t>
            </a:r>
            <a:endPar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endParaRPr>
          </a:p>
          <a:p>
            <a:pPr algn="l">
              <a:buClrTx/>
              <a:buSzTx/>
              <a:buFontTx/>
            </a:pPr>
            <a:endPar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endParaRPr>
          </a:p>
        </p:txBody>
      </p:sp>
      <p:sp>
        <p:nvSpPr>
          <p:cNvPr id="4" name="Oval 5"/>
          <p:cNvSpPr>
            <a:spLocks noChangeArrowheads="1"/>
          </p:cNvSpPr>
          <p:nvPr>
            <p:custDataLst>
              <p:tags r:id="rId1"/>
            </p:custDataLst>
          </p:nvPr>
        </p:nvSpPr>
        <p:spPr bwMode="auto">
          <a:xfrm rot="2700000">
            <a:off x="468850" y="360465"/>
            <a:ext cx="430138" cy="429260"/>
          </a:xfrm>
          <a:prstGeom prst="rect">
            <a:avLst/>
          </a:prstGeom>
          <a:solidFill>
            <a:srgbClr val="94ACBC"/>
          </a:solidFill>
          <a:ln>
            <a:noFill/>
          </a:ln>
          <a:effectLst>
            <a:outerShdw blurRad="63500" algn="ctr" rotWithShape="0">
              <a:prstClr val="black">
                <a:alpha val="40000"/>
              </a:prstClr>
            </a:outerShdw>
          </a:effectLst>
        </p:spPr>
        <p:txBody>
          <a:bodyPr anchor="ctr"/>
          <a:lstStyle>
            <a:lvl1pPr defTabSz="1217295">
              <a:defRPr>
                <a:solidFill>
                  <a:schemeClr val="tx1"/>
                </a:solidFill>
                <a:latin typeface="Calibri" panose="020F0502020204030204" charset="0"/>
                <a:ea typeface="宋体" panose="02010600030101010101" pitchFamily="2" charset="-122"/>
              </a:defRPr>
            </a:lvl1pPr>
            <a:lvl2pPr marL="742950" indent="-285750" defTabSz="1217295">
              <a:defRPr>
                <a:solidFill>
                  <a:schemeClr val="tx1"/>
                </a:solidFill>
                <a:latin typeface="Calibri" panose="020F0502020204030204" charset="0"/>
                <a:ea typeface="宋体" panose="02010600030101010101" pitchFamily="2" charset="-122"/>
              </a:defRPr>
            </a:lvl2pPr>
            <a:lvl3pPr marL="1143000" indent="-228600" defTabSz="1217295">
              <a:defRPr>
                <a:solidFill>
                  <a:schemeClr val="tx1"/>
                </a:solidFill>
                <a:latin typeface="Calibri" panose="020F0502020204030204" charset="0"/>
                <a:ea typeface="宋体" panose="02010600030101010101" pitchFamily="2" charset="-122"/>
              </a:defRPr>
            </a:lvl3pPr>
            <a:lvl4pPr marL="1600200" indent="-228600" defTabSz="1217295">
              <a:defRPr>
                <a:solidFill>
                  <a:schemeClr val="tx1"/>
                </a:solidFill>
                <a:latin typeface="Calibri" panose="020F0502020204030204" charset="0"/>
                <a:ea typeface="宋体" panose="02010600030101010101" pitchFamily="2" charset="-122"/>
              </a:defRPr>
            </a:lvl4pPr>
            <a:lvl5pPr marL="2057400" indent="-228600" defTabSz="1217295">
              <a:defRPr>
                <a:solidFill>
                  <a:schemeClr val="tx1"/>
                </a:solidFill>
                <a:latin typeface="Calibri" panose="020F0502020204030204" charset="0"/>
                <a:ea typeface="宋体" panose="02010600030101010101" pitchFamily="2" charset="-122"/>
              </a:defRPr>
            </a:lvl5pPr>
            <a:lvl6pPr marL="25146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endParaRPr lang="en-US" sz="3100" dirty="0">
              <a:solidFill>
                <a:schemeClr val="dk1">
                  <a:lumMod val="65000"/>
                  <a:lumOff val="35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5" name="Oval 5"/>
          <p:cNvSpPr>
            <a:spLocks noChangeArrowheads="1"/>
          </p:cNvSpPr>
          <p:nvPr>
            <p:custDataLst>
              <p:tags r:id="rId2"/>
            </p:custDataLst>
          </p:nvPr>
        </p:nvSpPr>
        <p:spPr bwMode="auto">
          <a:xfrm rot="2700000">
            <a:off x="792804" y="360465"/>
            <a:ext cx="430138" cy="429260"/>
          </a:xfrm>
          <a:prstGeom prst="rect">
            <a:avLst/>
          </a:prstGeom>
          <a:solidFill>
            <a:srgbClr val="5C7885"/>
          </a:solidFill>
          <a:ln>
            <a:noFill/>
          </a:ln>
          <a:effectLst>
            <a:outerShdw blurRad="63500" algn="ctr" rotWithShape="0">
              <a:prstClr val="black">
                <a:alpha val="40000"/>
              </a:prstClr>
            </a:outerShdw>
          </a:effectLst>
        </p:spPr>
        <p:txBody>
          <a:bodyPr anchor="ctr"/>
          <a:lstStyle>
            <a:lvl1pPr defTabSz="1217295">
              <a:defRPr>
                <a:solidFill>
                  <a:schemeClr val="tx1"/>
                </a:solidFill>
                <a:latin typeface="Calibri" panose="020F0502020204030204" charset="0"/>
                <a:ea typeface="宋体" panose="02010600030101010101" pitchFamily="2" charset="-122"/>
              </a:defRPr>
            </a:lvl1pPr>
            <a:lvl2pPr marL="742950" indent="-285750" defTabSz="1217295">
              <a:defRPr>
                <a:solidFill>
                  <a:schemeClr val="tx1"/>
                </a:solidFill>
                <a:latin typeface="Calibri" panose="020F0502020204030204" charset="0"/>
                <a:ea typeface="宋体" panose="02010600030101010101" pitchFamily="2" charset="-122"/>
              </a:defRPr>
            </a:lvl2pPr>
            <a:lvl3pPr marL="1143000" indent="-228600" defTabSz="1217295">
              <a:defRPr>
                <a:solidFill>
                  <a:schemeClr val="tx1"/>
                </a:solidFill>
                <a:latin typeface="Calibri" panose="020F0502020204030204" charset="0"/>
                <a:ea typeface="宋体" panose="02010600030101010101" pitchFamily="2" charset="-122"/>
              </a:defRPr>
            </a:lvl3pPr>
            <a:lvl4pPr marL="1600200" indent="-228600" defTabSz="1217295">
              <a:defRPr>
                <a:solidFill>
                  <a:schemeClr val="tx1"/>
                </a:solidFill>
                <a:latin typeface="Calibri" panose="020F0502020204030204" charset="0"/>
                <a:ea typeface="宋体" panose="02010600030101010101" pitchFamily="2" charset="-122"/>
              </a:defRPr>
            </a:lvl4pPr>
            <a:lvl5pPr marL="2057400" indent="-228600" defTabSz="1217295">
              <a:defRPr>
                <a:solidFill>
                  <a:schemeClr val="tx1"/>
                </a:solidFill>
                <a:latin typeface="Calibri" panose="020F0502020204030204" charset="0"/>
                <a:ea typeface="宋体" panose="02010600030101010101" pitchFamily="2" charset="-122"/>
              </a:defRPr>
            </a:lvl5pPr>
            <a:lvl6pPr marL="25146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endParaRPr lang="en-US" sz="3100" dirty="0">
              <a:solidFill>
                <a:schemeClr val="dk1">
                  <a:lumMod val="65000"/>
                  <a:lumOff val="35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6" name="文本框 5"/>
          <p:cNvSpPr txBox="1"/>
          <p:nvPr/>
        </p:nvSpPr>
        <p:spPr>
          <a:xfrm>
            <a:off x="380365" y="1044575"/>
            <a:ext cx="11634470" cy="529590"/>
          </a:xfrm>
          <a:prstGeom prst="rect">
            <a:avLst/>
          </a:prstGeom>
          <a:noFill/>
        </p:spPr>
        <p:txBody>
          <a:bodyPr wrap="square" rtlCol="0" anchor="t">
            <a:spAutoFit/>
          </a:bodyPr>
          <a:p>
            <a:pPr indent="0" fontAlgn="auto">
              <a:lnSpc>
                <a:spcPct val="150000"/>
              </a:lnSpc>
            </a:pPr>
            <a:r>
              <a:rPr lang="en-US" sz="1900" b="1" dirty="0">
                <a:solidFill>
                  <a:srgbClr val="5C7885"/>
                </a:solidFill>
                <a:uFillTx/>
                <a:latin typeface="Times New Roman" panose="02020603050405020304" charset="0"/>
                <a:ea typeface="微软雅黑" panose="020B0503020204020204" charset="-122"/>
                <a:cs typeface="微软雅黑" panose="020B0503020204020204" charset="-122"/>
              </a:rPr>
              <a:t>1</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rPr>
              <a:t>、</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参考电压矢量的扇区判断</a:t>
            </a: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a:t>
            </a:r>
            <a:endPar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endParaRPr>
          </a:p>
        </p:txBody>
      </p:sp>
      <p:pic>
        <p:nvPicPr>
          <p:cNvPr id="8" name="图片 7"/>
          <p:cNvPicPr>
            <a:picLocks noChangeAspect="1"/>
          </p:cNvPicPr>
          <p:nvPr/>
        </p:nvPicPr>
        <p:blipFill>
          <a:blip r:embed="rId3"/>
          <a:stretch>
            <a:fillRect/>
          </a:stretch>
        </p:blipFill>
        <p:spPr>
          <a:xfrm>
            <a:off x="1191260" y="1574165"/>
            <a:ext cx="8909050" cy="520128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8" name="文本框 3"/>
          <p:cNvSpPr txBox="1"/>
          <p:nvPr/>
        </p:nvSpPr>
        <p:spPr>
          <a:xfrm>
            <a:off x="1440815" y="360680"/>
            <a:ext cx="8847455" cy="683895"/>
          </a:xfrm>
          <a:prstGeom prst="rect">
            <a:avLst/>
          </a:prstGeom>
          <a:noFill/>
          <a:effectLst/>
        </p:spPr>
        <p:txBody>
          <a:bodyPr wrap="square" lIns="68571" tIns="34285" rIns="68571" bIns="34285" rtlCol="0">
            <a:noAutofit/>
          </a:bodyPr>
          <a:p>
            <a:pPr algn="l">
              <a:buClrTx/>
              <a:buSzTx/>
              <a:buFontTx/>
            </a:pPr>
            <a:r>
              <a:rPr 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三相电压源逆变器</a:t>
            </a:r>
            <a:r>
              <a:rPr lang="en-US" alt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PWM</a:t>
            </a:r>
            <a:r>
              <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技术</a:t>
            </a:r>
            <a:r>
              <a:rPr lang="en-US" alt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-SVPWM</a:t>
            </a:r>
            <a:r>
              <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技术</a:t>
            </a:r>
            <a:r>
              <a:rPr lang="en-US" alt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a:t>
            </a:r>
            <a:r>
              <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算法实现</a:t>
            </a:r>
            <a:endPar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endParaRPr>
          </a:p>
          <a:p>
            <a:pPr algn="l">
              <a:buClrTx/>
              <a:buSzTx/>
              <a:buFontTx/>
            </a:pPr>
            <a:endPar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endParaRPr>
          </a:p>
        </p:txBody>
      </p:sp>
      <p:sp>
        <p:nvSpPr>
          <p:cNvPr id="4" name="Oval 5"/>
          <p:cNvSpPr>
            <a:spLocks noChangeArrowheads="1"/>
          </p:cNvSpPr>
          <p:nvPr>
            <p:custDataLst>
              <p:tags r:id="rId1"/>
            </p:custDataLst>
          </p:nvPr>
        </p:nvSpPr>
        <p:spPr bwMode="auto">
          <a:xfrm rot="2700000">
            <a:off x="468850" y="360465"/>
            <a:ext cx="430138" cy="429260"/>
          </a:xfrm>
          <a:prstGeom prst="rect">
            <a:avLst/>
          </a:prstGeom>
          <a:solidFill>
            <a:srgbClr val="94ACBC"/>
          </a:solidFill>
          <a:ln>
            <a:noFill/>
          </a:ln>
          <a:effectLst>
            <a:outerShdw blurRad="63500" algn="ctr" rotWithShape="0">
              <a:prstClr val="black">
                <a:alpha val="40000"/>
              </a:prstClr>
            </a:outerShdw>
          </a:effectLst>
        </p:spPr>
        <p:txBody>
          <a:bodyPr anchor="ctr"/>
          <a:lstStyle>
            <a:lvl1pPr defTabSz="1217295">
              <a:defRPr>
                <a:solidFill>
                  <a:schemeClr val="tx1"/>
                </a:solidFill>
                <a:latin typeface="Calibri" panose="020F0502020204030204" charset="0"/>
                <a:ea typeface="宋体" panose="02010600030101010101" pitchFamily="2" charset="-122"/>
              </a:defRPr>
            </a:lvl1pPr>
            <a:lvl2pPr marL="742950" indent="-285750" defTabSz="1217295">
              <a:defRPr>
                <a:solidFill>
                  <a:schemeClr val="tx1"/>
                </a:solidFill>
                <a:latin typeface="Calibri" panose="020F0502020204030204" charset="0"/>
                <a:ea typeface="宋体" panose="02010600030101010101" pitchFamily="2" charset="-122"/>
              </a:defRPr>
            </a:lvl2pPr>
            <a:lvl3pPr marL="1143000" indent="-228600" defTabSz="1217295">
              <a:defRPr>
                <a:solidFill>
                  <a:schemeClr val="tx1"/>
                </a:solidFill>
                <a:latin typeface="Calibri" panose="020F0502020204030204" charset="0"/>
                <a:ea typeface="宋体" panose="02010600030101010101" pitchFamily="2" charset="-122"/>
              </a:defRPr>
            </a:lvl3pPr>
            <a:lvl4pPr marL="1600200" indent="-228600" defTabSz="1217295">
              <a:defRPr>
                <a:solidFill>
                  <a:schemeClr val="tx1"/>
                </a:solidFill>
                <a:latin typeface="Calibri" panose="020F0502020204030204" charset="0"/>
                <a:ea typeface="宋体" panose="02010600030101010101" pitchFamily="2" charset="-122"/>
              </a:defRPr>
            </a:lvl4pPr>
            <a:lvl5pPr marL="2057400" indent="-228600" defTabSz="1217295">
              <a:defRPr>
                <a:solidFill>
                  <a:schemeClr val="tx1"/>
                </a:solidFill>
                <a:latin typeface="Calibri" panose="020F0502020204030204" charset="0"/>
                <a:ea typeface="宋体" panose="02010600030101010101" pitchFamily="2" charset="-122"/>
              </a:defRPr>
            </a:lvl5pPr>
            <a:lvl6pPr marL="25146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endParaRPr lang="en-US" sz="3100" dirty="0">
              <a:solidFill>
                <a:schemeClr val="dk1">
                  <a:lumMod val="65000"/>
                  <a:lumOff val="35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5" name="Oval 5"/>
          <p:cNvSpPr>
            <a:spLocks noChangeArrowheads="1"/>
          </p:cNvSpPr>
          <p:nvPr>
            <p:custDataLst>
              <p:tags r:id="rId2"/>
            </p:custDataLst>
          </p:nvPr>
        </p:nvSpPr>
        <p:spPr bwMode="auto">
          <a:xfrm rot="2700000">
            <a:off x="792804" y="360465"/>
            <a:ext cx="430138" cy="429260"/>
          </a:xfrm>
          <a:prstGeom prst="rect">
            <a:avLst/>
          </a:prstGeom>
          <a:solidFill>
            <a:srgbClr val="5C7885"/>
          </a:solidFill>
          <a:ln>
            <a:noFill/>
          </a:ln>
          <a:effectLst>
            <a:outerShdw blurRad="63500" algn="ctr" rotWithShape="0">
              <a:prstClr val="black">
                <a:alpha val="40000"/>
              </a:prstClr>
            </a:outerShdw>
          </a:effectLst>
        </p:spPr>
        <p:txBody>
          <a:bodyPr anchor="ctr"/>
          <a:lstStyle>
            <a:lvl1pPr defTabSz="1217295">
              <a:defRPr>
                <a:solidFill>
                  <a:schemeClr val="tx1"/>
                </a:solidFill>
                <a:latin typeface="Calibri" panose="020F0502020204030204" charset="0"/>
                <a:ea typeface="宋体" panose="02010600030101010101" pitchFamily="2" charset="-122"/>
              </a:defRPr>
            </a:lvl1pPr>
            <a:lvl2pPr marL="742950" indent="-285750" defTabSz="1217295">
              <a:defRPr>
                <a:solidFill>
                  <a:schemeClr val="tx1"/>
                </a:solidFill>
                <a:latin typeface="Calibri" panose="020F0502020204030204" charset="0"/>
                <a:ea typeface="宋体" panose="02010600030101010101" pitchFamily="2" charset="-122"/>
              </a:defRPr>
            </a:lvl2pPr>
            <a:lvl3pPr marL="1143000" indent="-228600" defTabSz="1217295">
              <a:defRPr>
                <a:solidFill>
                  <a:schemeClr val="tx1"/>
                </a:solidFill>
                <a:latin typeface="Calibri" panose="020F0502020204030204" charset="0"/>
                <a:ea typeface="宋体" panose="02010600030101010101" pitchFamily="2" charset="-122"/>
              </a:defRPr>
            </a:lvl3pPr>
            <a:lvl4pPr marL="1600200" indent="-228600" defTabSz="1217295">
              <a:defRPr>
                <a:solidFill>
                  <a:schemeClr val="tx1"/>
                </a:solidFill>
                <a:latin typeface="Calibri" panose="020F0502020204030204" charset="0"/>
                <a:ea typeface="宋体" panose="02010600030101010101" pitchFamily="2" charset="-122"/>
              </a:defRPr>
            </a:lvl4pPr>
            <a:lvl5pPr marL="2057400" indent="-228600" defTabSz="1217295">
              <a:defRPr>
                <a:solidFill>
                  <a:schemeClr val="tx1"/>
                </a:solidFill>
                <a:latin typeface="Calibri" panose="020F0502020204030204" charset="0"/>
                <a:ea typeface="宋体" panose="02010600030101010101" pitchFamily="2" charset="-122"/>
              </a:defRPr>
            </a:lvl5pPr>
            <a:lvl6pPr marL="25146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endParaRPr lang="en-US" sz="3100" dirty="0">
              <a:solidFill>
                <a:schemeClr val="dk1">
                  <a:lumMod val="65000"/>
                  <a:lumOff val="35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6" name="文本框 5"/>
          <p:cNvSpPr txBox="1"/>
          <p:nvPr/>
        </p:nvSpPr>
        <p:spPr>
          <a:xfrm>
            <a:off x="380365" y="1044575"/>
            <a:ext cx="11634470" cy="529590"/>
          </a:xfrm>
          <a:prstGeom prst="rect">
            <a:avLst/>
          </a:prstGeom>
          <a:noFill/>
        </p:spPr>
        <p:txBody>
          <a:bodyPr wrap="square" rtlCol="0" anchor="t">
            <a:spAutoFit/>
          </a:bodyPr>
          <a:p>
            <a:pPr indent="0" fontAlgn="auto">
              <a:lnSpc>
                <a:spcPct val="150000"/>
              </a:lnSpc>
            </a:pPr>
            <a:r>
              <a:rPr lang="en-US" sz="1900" b="1" dirty="0">
                <a:solidFill>
                  <a:srgbClr val="5C7885"/>
                </a:solidFill>
                <a:uFillTx/>
                <a:latin typeface="Times New Roman" panose="02020603050405020304" charset="0"/>
                <a:ea typeface="微软雅黑" panose="020B0503020204020204" charset="-122"/>
                <a:cs typeface="微软雅黑" panose="020B0503020204020204" charset="-122"/>
              </a:rPr>
              <a:t>2</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rPr>
              <a:t>、</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非零矢量和零矢量作用时间的计算</a:t>
            </a:r>
            <a:endPar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endParaRPr>
          </a:p>
        </p:txBody>
      </p:sp>
      <p:pic>
        <p:nvPicPr>
          <p:cNvPr id="2" name="图片 1"/>
          <p:cNvPicPr>
            <a:picLocks noChangeAspect="1"/>
          </p:cNvPicPr>
          <p:nvPr/>
        </p:nvPicPr>
        <p:blipFill>
          <a:blip r:embed="rId3"/>
          <a:stretch>
            <a:fillRect/>
          </a:stretch>
        </p:blipFill>
        <p:spPr>
          <a:xfrm>
            <a:off x="988060" y="1574165"/>
            <a:ext cx="4200525" cy="1352550"/>
          </a:xfrm>
          <a:prstGeom prst="rect">
            <a:avLst/>
          </a:prstGeom>
        </p:spPr>
      </p:pic>
      <p:pic>
        <p:nvPicPr>
          <p:cNvPr id="3" name="图片 2"/>
          <p:cNvPicPr>
            <a:picLocks noChangeAspect="1"/>
          </p:cNvPicPr>
          <p:nvPr/>
        </p:nvPicPr>
        <p:blipFill>
          <a:blip r:embed="rId4"/>
          <a:stretch>
            <a:fillRect/>
          </a:stretch>
        </p:blipFill>
        <p:spPr>
          <a:xfrm>
            <a:off x="6067425" y="1398270"/>
            <a:ext cx="4012565" cy="1703705"/>
          </a:xfrm>
          <a:prstGeom prst="rect">
            <a:avLst/>
          </a:prstGeom>
        </p:spPr>
      </p:pic>
      <p:pic>
        <p:nvPicPr>
          <p:cNvPr id="7" name="图片 6"/>
          <p:cNvPicPr>
            <a:picLocks noChangeAspect="1"/>
          </p:cNvPicPr>
          <p:nvPr/>
        </p:nvPicPr>
        <p:blipFill>
          <a:blip r:embed="rId5"/>
          <a:stretch>
            <a:fillRect/>
          </a:stretch>
        </p:blipFill>
        <p:spPr>
          <a:xfrm>
            <a:off x="120015" y="3014345"/>
            <a:ext cx="4859655" cy="2184400"/>
          </a:xfrm>
          <a:prstGeom prst="rect">
            <a:avLst/>
          </a:prstGeom>
        </p:spPr>
      </p:pic>
      <p:pic>
        <p:nvPicPr>
          <p:cNvPr id="9" name="图片 8"/>
          <p:cNvPicPr>
            <a:picLocks noChangeAspect="1"/>
          </p:cNvPicPr>
          <p:nvPr/>
        </p:nvPicPr>
        <p:blipFill>
          <a:blip r:embed="rId6"/>
          <a:stretch>
            <a:fillRect/>
          </a:stretch>
        </p:blipFill>
        <p:spPr>
          <a:xfrm>
            <a:off x="5188585" y="3279775"/>
            <a:ext cx="6908165" cy="2185035"/>
          </a:xfrm>
          <a:prstGeom prst="rect">
            <a:avLst/>
          </a:prstGeom>
        </p:spPr>
      </p:pic>
      <p:pic>
        <p:nvPicPr>
          <p:cNvPr id="10" name="图片 9"/>
          <p:cNvPicPr>
            <a:picLocks noChangeAspect="1"/>
          </p:cNvPicPr>
          <p:nvPr/>
        </p:nvPicPr>
        <p:blipFill>
          <a:blip r:embed="rId7"/>
          <a:stretch>
            <a:fillRect/>
          </a:stretch>
        </p:blipFill>
        <p:spPr>
          <a:xfrm>
            <a:off x="704215" y="5286375"/>
            <a:ext cx="4808220" cy="146558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8" name="文本框 3"/>
          <p:cNvSpPr txBox="1"/>
          <p:nvPr/>
        </p:nvSpPr>
        <p:spPr>
          <a:xfrm>
            <a:off x="1440815" y="360680"/>
            <a:ext cx="8847455" cy="683895"/>
          </a:xfrm>
          <a:prstGeom prst="rect">
            <a:avLst/>
          </a:prstGeom>
          <a:noFill/>
          <a:effectLst/>
        </p:spPr>
        <p:txBody>
          <a:bodyPr wrap="square" lIns="68571" tIns="34285" rIns="68571" bIns="34285" rtlCol="0">
            <a:noAutofit/>
          </a:bodyPr>
          <a:p>
            <a:pPr algn="l">
              <a:buClrTx/>
              <a:buSzTx/>
              <a:buFontTx/>
            </a:pPr>
            <a:r>
              <a:rPr 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三相电压源逆变器</a:t>
            </a:r>
            <a:r>
              <a:rPr lang="en-US" alt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PWM</a:t>
            </a:r>
            <a:r>
              <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技术</a:t>
            </a:r>
            <a:r>
              <a:rPr lang="en-US" alt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-SVPWM</a:t>
            </a:r>
            <a:r>
              <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技术</a:t>
            </a:r>
            <a:r>
              <a:rPr lang="en-US" alt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a:t>
            </a:r>
            <a:r>
              <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算法实现</a:t>
            </a:r>
            <a:endPar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endParaRPr>
          </a:p>
          <a:p>
            <a:pPr algn="l">
              <a:buClrTx/>
              <a:buSzTx/>
              <a:buFontTx/>
            </a:pPr>
            <a:endPar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endParaRPr>
          </a:p>
        </p:txBody>
      </p:sp>
      <p:sp>
        <p:nvSpPr>
          <p:cNvPr id="4" name="Oval 5"/>
          <p:cNvSpPr>
            <a:spLocks noChangeArrowheads="1"/>
          </p:cNvSpPr>
          <p:nvPr>
            <p:custDataLst>
              <p:tags r:id="rId1"/>
            </p:custDataLst>
          </p:nvPr>
        </p:nvSpPr>
        <p:spPr bwMode="auto">
          <a:xfrm rot="2700000">
            <a:off x="468850" y="360465"/>
            <a:ext cx="430138" cy="429260"/>
          </a:xfrm>
          <a:prstGeom prst="rect">
            <a:avLst/>
          </a:prstGeom>
          <a:solidFill>
            <a:srgbClr val="94ACBC"/>
          </a:solidFill>
          <a:ln>
            <a:noFill/>
          </a:ln>
          <a:effectLst>
            <a:outerShdw blurRad="63500" algn="ctr" rotWithShape="0">
              <a:prstClr val="black">
                <a:alpha val="40000"/>
              </a:prstClr>
            </a:outerShdw>
          </a:effectLst>
        </p:spPr>
        <p:txBody>
          <a:bodyPr anchor="ctr"/>
          <a:lstStyle>
            <a:lvl1pPr defTabSz="1217295">
              <a:defRPr>
                <a:solidFill>
                  <a:schemeClr val="tx1"/>
                </a:solidFill>
                <a:latin typeface="Calibri" panose="020F0502020204030204" charset="0"/>
                <a:ea typeface="宋体" panose="02010600030101010101" pitchFamily="2" charset="-122"/>
              </a:defRPr>
            </a:lvl1pPr>
            <a:lvl2pPr marL="742950" indent="-285750" defTabSz="1217295">
              <a:defRPr>
                <a:solidFill>
                  <a:schemeClr val="tx1"/>
                </a:solidFill>
                <a:latin typeface="Calibri" panose="020F0502020204030204" charset="0"/>
                <a:ea typeface="宋体" panose="02010600030101010101" pitchFamily="2" charset="-122"/>
              </a:defRPr>
            </a:lvl2pPr>
            <a:lvl3pPr marL="1143000" indent="-228600" defTabSz="1217295">
              <a:defRPr>
                <a:solidFill>
                  <a:schemeClr val="tx1"/>
                </a:solidFill>
                <a:latin typeface="Calibri" panose="020F0502020204030204" charset="0"/>
                <a:ea typeface="宋体" panose="02010600030101010101" pitchFamily="2" charset="-122"/>
              </a:defRPr>
            </a:lvl3pPr>
            <a:lvl4pPr marL="1600200" indent="-228600" defTabSz="1217295">
              <a:defRPr>
                <a:solidFill>
                  <a:schemeClr val="tx1"/>
                </a:solidFill>
                <a:latin typeface="Calibri" panose="020F0502020204030204" charset="0"/>
                <a:ea typeface="宋体" panose="02010600030101010101" pitchFamily="2" charset="-122"/>
              </a:defRPr>
            </a:lvl4pPr>
            <a:lvl5pPr marL="2057400" indent="-228600" defTabSz="1217295">
              <a:defRPr>
                <a:solidFill>
                  <a:schemeClr val="tx1"/>
                </a:solidFill>
                <a:latin typeface="Calibri" panose="020F0502020204030204" charset="0"/>
                <a:ea typeface="宋体" panose="02010600030101010101" pitchFamily="2" charset="-122"/>
              </a:defRPr>
            </a:lvl5pPr>
            <a:lvl6pPr marL="25146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endParaRPr lang="en-US" sz="3100" dirty="0">
              <a:solidFill>
                <a:schemeClr val="dk1">
                  <a:lumMod val="65000"/>
                  <a:lumOff val="35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5" name="Oval 5"/>
          <p:cNvSpPr>
            <a:spLocks noChangeArrowheads="1"/>
          </p:cNvSpPr>
          <p:nvPr>
            <p:custDataLst>
              <p:tags r:id="rId2"/>
            </p:custDataLst>
          </p:nvPr>
        </p:nvSpPr>
        <p:spPr bwMode="auto">
          <a:xfrm rot="2700000">
            <a:off x="792804" y="360465"/>
            <a:ext cx="430138" cy="429260"/>
          </a:xfrm>
          <a:prstGeom prst="rect">
            <a:avLst/>
          </a:prstGeom>
          <a:solidFill>
            <a:srgbClr val="5C7885"/>
          </a:solidFill>
          <a:ln>
            <a:noFill/>
          </a:ln>
          <a:effectLst>
            <a:outerShdw blurRad="63500" algn="ctr" rotWithShape="0">
              <a:prstClr val="black">
                <a:alpha val="40000"/>
              </a:prstClr>
            </a:outerShdw>
          </a:effectLst>
        </p:spPr>
        <p:txBody>
          <a:bodyPr anchor="ctr"/>
          <a:lstStyle>
            <a:lvl1pPr defTabSz="1217295">
              <a:defRPr>
                <a:solidFill>
                  <a:schemeClr val="tx1"/>
                </a:solidFill>
                <a:latin typeface="Calibri" panose="020F0502020204030204" charset="0"/>
                <a:ea typeface="宋体" panose="02010600030101010101" pitchFamily="2" charset="-122"/>
              </a:defRPr>
            </a:lvl1pPr>
            <a:lvl2pPr marL="742950" indent="-285750" defTabSz="1217295">
              <a:defRPr>
                <a:solidFill>
                  <a:schemeClr val="tx1"/>
                </a:solidFill>
                <a:latin typeface="Calibri" panose="020F0502020204030204" charset="0"/>
                <a:ea typeface="宋体" panose="02010600030101010101" pitchFamily="2" charset="-122"/>
              </a:defRPr>
            </a:lvl2pPr>
            <a:lvl3pPr marL="1143000" indent="-228600" defTabSz="1217295">
              <a:defRPr>
                <a:solidFill>
                  <a:schemeClr val="tx1"/>
                </a:solidFill>
                <a:latin typeface="Calibri" panose="020F0502020204030204" charset="0"/>
                <a:ea typeface="宋体" panose="02010600030101010101" pitchFamily="2" charset="-122"/>
              </a:defRPr>
            </a:lvl3pPr>
            <a:lvl4pPr marL="1600200" indent="-228600" defTabSz="1217295">
              <a:defRPr>
                <a:solidFill>
                  <a:schemeClr val="tx1"/>
                </a:solidFill>
                <a:latin typeface="Calibri" panose="020F0502020204030204" charset="0"/>
                <a:ea typeface="宋体" panose="02010600030101010101" pitchFamily="2" charset="-122"/>
              </a:defRPr>
            </a:lvl4pPr>
            <a:lvl5pPr marL="2057400" indent="-228600" defTabSz="1217295">
              <a:defRPr>
                <a:solidFill>
                  <a:schemeClr val="tx1"/>
                </a:solidFill>
                <a:latin typeface="Calibri" panose="020F0502020204030204" charset="0"/>
                <a:ea typeface="宋体" panose="02010600030101010101" pitchFamily="2" charset="-122"/>
              </a:defRPr>
            </a:lvl5pPr>
            <a:lvl6pPr marL="25146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endParaRPr lang="en-US" sz="3100" dirty="0">
              <a:solidFill>
                <a:schemeClr val="dk1">
                  <a:lumMod val="65000"/>
                  <a:lumOff val="35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6" name="文本框 5"/>
          <p:cNvSpPr txBox="1"/>
          <p:nvPr/>
        </p:nvSpPr>
        <p:spPr>
          <a:xfrm>
            <a:off x="380365" y="1167130"/>
            <a:ext cx="11634470" cy="529590"/>
          </a:xfrm>
          <a:prstGeom prst="rect">
            <a:avLst/>
          </a:prstGeom>
          <a:noFill/>
        </p:spPr>
        <p:txBody>
          <a:bodyPr wrap="square" rtlCol="0" anchor="t">
            <a:spAutoFit/>
          </a:bodyPr>
          <a:p>
            <a:pPr indent="0" fontAlgn="auto">
              <a:lnSpc>
                <a:spcPct val="150000"/>
              </a:lnSpc>
            </a:pPr>
            <a:r>
              <a:rPr lang="en-US" sz="1900" b="1" dirty="0">
                <a:solidFill>
                  <a:srgbClr val="5C7885"/>
                </a:solidFill>
                <a:uFillTx/>
                <a:latin typeface="Times New Roman" panose="02020603050405020304" charset="0"/>
                <a:ea typeface="微软雅黑" panose="020B0503020204020204" charset="-122"/>
                <a:cs typeface="微软雅黑" panose="020B0503020204020204" charset="-122"/>
              </a:rPr>
              <a:t>3</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rPr>
              <a:t>、七段式矢量</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切换时间点</a:t>
            </a:r>
            <a:endPar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endParaRPr>
          </a:p>
        </p:txBody>
      </p:sp>
      <p:pic>
        <p:nvPicPr>
          <p:cNvPr id="8" name="图片 7"/>
          <p:cNvPicPr>
            <a:picLocks noChangeAspect="1"/>
          </p:cNvPicPr>
          <p:nvPr/>
        </p:nvPicPr>
        <p:blipFill>
          <a:blip r:embed="rId3"/>
          <a:stretch>
            <a:fillRect/>
          </a:stretch>
        </p:blipFill>
        <p:spPr>
          <a:xfrm>
            <a:off x="1414145" y="1985010"/>
            <a:ext cx="9363075" cy="41338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8" name="文本框 3"/>
          <p:cNvSpPr txBox="1"/>
          <p:nvPr/>
        </p:nvSpPr>
        <p:spPr>
          <a:xfrm>
            <a:off x="1440711" y="360465"/>
            <a:ext cx="8847772" cy="455930"/>
          </a:xfrm>
          <a:prstGeom prst="rect">
            <a:avLst/>
          </a:prstGeom>
          <a:noFill/>
          <a:effectLst/>
        </p:spPr>
        <p:txBody>
          <a:bodyPr wrap="square" lIns="68571" tIns="34285" rIns="68571" bIns="34285" rtlCol="0">
            <a:spAutoFit/>
          </a:bodyPr>
          <a:p>
            <a:pPr algn="l">
              <a:buClrTx/>
              <a:buSzTx/>
              <a:buFontTx/>
            </a:pPr>
            <a:r>
              <a:rPr 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三相电压源逆变器</a:t>
            </a:r>
            <a:r>
              <a:rPr lang="en-US" alt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PWM</a:t>
            </a:r>
            <a:r>
              <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技术</a:t>
            </a:r>
            <a:r>
              <a:rPr lang="en-US" alt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-SPWM</a:t>
            </a:r>
            <a:r>
              <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技术</a:t>
            </a:r>
            <a:r>
              <a:rPr lang="en-US" alt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a:t>
            </a:r>
            <a:r>
              <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技术实现</a:t>
            </a:r>
            <a:endPar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endParaRPr>
          </a:p>
        </p:txBody>
      </p:sp>
      <p:sp>
        <p:nvSpPr>
          <p:cNvPr id="4" name="Oval 5"/>
          <p:cNvSpPr>
            <a:spLocks noChangeArrowheads="1"/>
          </p:cNvSpPr>
          <p:nvPr>
            <p:custDataLst>
              <p:tags r:id="rId1"/>
            </p:custDataLst>
          </p:nvPr>
        </p:nvSpPr>
        <p:spPr bwMode="auto">
          <a:xfrm rot="2700000">
            <a:off x="468850" y="360465"/>
            <a:ext cx="430138" cy="429260"/>
          </a:xfrm>
          <a:prstGeom prst="rect">
            <a:avLst/>
          </a:prstGeom>
          <a:solidFill>
            <a:srgbClr val="94ACBC"/>
          </a:solidFill>
          <a:ln>
            <a:noFill/>
          </a:ln>
          <a:effectLst>
            <a:outerShdw blurRad="63500" algn="ctr" rotWithShape="0">
              <a:prstClr val="black">
                <a:alpha val="40000"/>
              </a:prstClr>
            </a:outerShdw>
          </a:effectLst>
        </p:spPr>
        <p:txBody>
          <a:bodyPr anchor="ctr"/>
          <a:lstStyle>
            <a:lvl1pPr defTabSz="1217295">
              <a:defRPr>
                <a:solidFill>
                  <a:schemeClr val="tx1"/>
                </a:solidFill>
                <a:latin typeface="Calibri" panose="020F0502020204030204" charset="0"/>
                <a:ea typeface="宋体" panose="02010600030101010101" pitchFamily="2" charset="-122"/>
              </a:defRPr>
            </a:lvl1pPr>
            <a:lvl2pPr marL="742950" indent="-285750" defTabSz="1217295">
              <a:defRPr>
                <a:solidFill>
                  <a:schemeClr val="tx1"/>
                </a:solidFill>
                <a:latin typeface="Calibri" panose="020F0502020204030204" charset="0"/>
                <a:ea typeface="宋体" panose="02010600030101010101" pitchFamily="2" charset="-122"/>
              </a:defRPr>
            </a:lvl2pPr>
            <a:lvl3pPr marL="1143000" indent="-228600" defTabSz="1217295">
              <a:defRPr>
                <a:solidFill>
                  <a:schemeClr val="tx1"/>
                </a:solidFill>
                <a:latin typeface="Calibri" panose="020F0502020204030204" charset="0"/>
                <a:ea typeface="宋体" panose="02010600030101010101" pitchFamily="2" charset="-122"/>
              </a:defRPr>
            </a:lvl3pPr>
            <a:lvl4pPr marL="1600200" indent="-228600" defTabSz="1217295">
              <a:defRPr>
                <a:solidFill>
                  <a:schemeClr val="tx1"/>
                </a:solidFill>
                <a:latin typeface="Calibri" panose="020F0502020204030204" charset="0"/>
                <a:ea typeface="宋体" panose="02010600030101010101" pitchFamily="2" charset="-122"/>
              </a:defRPr>
            </a:lvl4pPr>
            <a:lvl5pPr marL="2057400" indent="-228600" defTabSz="1217295">
              <a:defRPr>
                <a:solidFill>
                  <a:schemeClr val="tx1"/>
                </a:solidFill>
                <a:latin typeface="Calibri" panose="020F0502020204030204" charset="0"/>
                <a:ea typeface="宋体" panose="02010600030101010101" pitchFamily="2" charset="-122"/>
              </a:defRPr>
            </a:lvl5pPr>
            <a:lvl6pPr marL="25146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endParaRPr lang="en-US" sz="3100" dirty="0">
              <a:solidFill>
                <a:schemeClr val="dk1">
                  <a:lumMod val="65000"/>
                  <a:lumOff val="35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5" name="Oval 5"/>
          <p:cNvSpPr>
            <a:spLocks noChangeArrowheads="1"/>
          </p:cNvSpPr>
          <p:nvPr>
            <p:custDataLst>
              <p:tags r:id="rId2"/>
            </p:custDataLst>
          </p:nvPr>
        </p:nvSpPr>
        <p:spPr bwMode="auto">
          <a:xfrm rot="2700000">
            <a:off x="792804" y="360465"/>
            <a:ext cx="430138" cy="429260"/>
          </a:xfrm>
          <a:prstGeom prst="rect">
            <a:avLst/>
          </a:prstGeom>
          <a:solidFill>
            <a:srgbClr val="5C7885"/>
          </a:solidFill>
          <a:ln>
            <a:noFill/>
          </a:ln>
          <a:effectLst>
            <a:outerShdw blurRad="63500" algn="ctr" rotWithShape="0">
              <a:prstClr val="black">
                <a:alpha val="40000"/>
              </a:prstClr>
            </a:outerShdw>
          </a:effectLst>
        </p:spPr>
        <p:txBody>
          <a:bodyPr anchor="ctr"/>
          <a:lstStyle>
            <a:lvl1pPr defTabSz="1217295">
              <a:defRPr>
                <a:solidFill>
                  <a:schemeClr val="tx1"/>
                </a:solidFill>
                <a:latin typeface="Calibri" panose="020F0502020204030204" charset="0"/>
                <a:ea typeface="宋体" panose="02010600030101010101" pitchFamily="2" charset="-122"/>
              </a:defRPr>
            </a:lvl1pPr>
            <a:lvl2pPr marL="742950" indent="-285750" defTabSz="1217295">
              <a:defRPr>
                <a:solidFill>
                  <a:schemeClr val="tx1"/>
                </a:solidFill>
                <a:latin typeface="Calibri" panose="020F0502020204030204" charset="0"/>
                <a:ea typeface="宋体" panose="02010600030101010101" pitchFamily="2" charset="-122"/>
              </a:defRPr>
            </a:lvl2pPr>
            <a:lvl3pPr marL="1143000" indent="-228600" defTabSz="1217295">
              <a:defRPr>
                <a:solidFill>
                  <a:schemeClr val="tx1"/>
                </a:solidFill>
                <a:latin typeface="Calibri" panose="020F0502020204030204" charset="0"/>
                <a:ea typeface="宋体" panose="02010600030101010101" pitchFamily="2" charset="-122"/>
              </a:defRPr>
            </a:lvl3pPr>
            <a:lvl4pPr marL="1600200" indent="-228600" defTabSz="1217295">
              <a:defRPr>
                <a:solidFill>
                  <a:schemeClr val="tx1"/>
                </a:solidFill>
                <a:latin typeface="Calibri" panose="020F0502020204030204" charset="0"/>
                <a:ea typeface="宋体" panose="02010600030101010101" pitchFamily="2" charset="-122"/>
              </a:defRPr>
            </a:lvl4pPr>
            <a:lvl5pPr marL="2057400" indent="-228600" defTabSz="1217295">
              <a:defRPr>
                <a:solidFill>
                  <a:schemeClr val="tx1"/>
                </a:solidFill>
                <a:latin typeface="Calibri" panose="020F0502020204030204" charset="0"/>
                <a:ea typeface="宋体" panose="02010600030101010101" pitchFamily="2" charset="-122"/>
              </a:defRPr>
            </a:lvl5pPr>
            <a:lvl6pPr marL="25146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endParaRPr lang="en-US" sz="3100" dirty="0">
              <a:solidFill>
                <a:schemeClr val="dk1">
                  <a:lumMod val="65000"/>
                  <a:lumOff val="35000"/>
                </a:schemeClr>
              </a:solidFill>
              <a:latin typeface="Arial" panose="020B0604020202020204" pitchFamily="34" charset="0"/>
              <a:ea typeface="微软雅黑" panose="020B0503020204020204" charset="-122"/>
              <a:cs typeface="+mn-ea"/>
              <a:sym typeface="Arial" panose="020B0604020202020204" pitchFamily="34" charset="0"/>
            </a:endParaRPr>
          </a:p>
        </p:txBody>
      </p:sp>
      <p:pic>
        <p:nvPicPr>
          <p:cNvPr id="6" name="图片 5"/>
          <p:cNvPicPr>
            <a:picLocks noChangeAspect="1"/>
          </p:cNvPicPr>
          <p:nvPr/>
        </p:nvPicPr>
        <p:blipFill>
          <a:blip r:embed="rId3"/>
          <a:stretch>
            <a:fillRect/>
          </a:stretch>
        </p:blipFill>
        <p:spPr>
          <a:xfrm>
            <a:off x="7612380" y="1852930"/>
            <a:ext cx="4579620" cy="3152775"/>
          </a:xfrm>
          <a:prstGeom prst="rect">
            <a:avLst/>
          </a:prstGeom>
        </p:spPr>
      </p:pic>
      <p:pic>
        <p:nvPicPr>
          <p:cNvPr id="7" name="图片 6"/>
          <p:cNvPicPr>
            <a:picLocks noChangeAspect="1"/>
          </p:cNvPicPr>
          <p:nvPr/>
        </p:nvPicPr>
        <p:blipFill>
          <a:blip r:embed="rId4"/>
          <a:stretch>
            <a:fillRect/>
          </a:stretch>
        </p:blipFill>
        <p:spPr>
          <a:xfrm>
            <a:off x="0" y="816610"/>
            <a:ext cx="7612380" cy="4900930"/>
          </a:xfrm>
          <a:prstGeom prst="rect">
            <a:avLst/>
          </a:prstGeom>
        </p:spPr>
      </p:pic>
      <p:pic>
        <p:nvPicPr>
          <p:cNvPr id="9" name="图片 8"/>
          <p:cNvPicPr>
            <a:picLocks noChangeAspect="1"/>
          </p:cNvPicPr>
          <p:nvPr/>
        </p:nvPicPr>
        <p:blipFill>
          <a:blip r:embed="rId5"/>
          <a:srcRect t="15554"/>
          <a:stretch>
            <a:fillRect/>
          </a:stretch>
        </p:blipFill>
        <p:spPr>
          <a:xfrm>
            <a:off x="0" y="5810250"/>
            <a:ext cx="7527290" cy="106870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8" name="文本框 3"/>
          <p:cNvSpPr txBox="1"/>
          <p:nvPr/>
        </p:nvSpPr>
        <p:spPr>
          <a:xfrm>
            <a:off x="1440711" y="360465"/>
            <a:ext cx="8847772" cy="455930"/>
          </a:xfrm>
          <a:prstGeom prst="rect">
            <a:avLst/>
          </a:prstGeom>
          <a:noFill/>
          <a:effectLst/>
        </p:spPr>
        <p:txBody>
          <a:bodyPr wrap="square" lIns="68571" tIns="34285" rIns="68571" bIns="34285" rtlCol="0">
            <a:spAutoFit/>
          </a:bodyPr>
          <a:p>
            <a:pPr algn="l">
              <a:buClrTx/>
              <a:buSzTx/>
              <a:buFontTx/>
            </a:pPr>
            <a:r>
              <a:rPr 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三相电压源逆变器</a:t>
            </a:r>
            <a:r>
              <a:rPr lang="en-US" alt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PWM</a:t>
            </a:r>
            <a:r>
              <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技术</a:t>
            </a:r>
            <a:r>
              <a:rPr lang="en-US" alt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-SPWM</a:t>
            </a:r>
            <a:r>
              <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技术</a:t>
            </a:r>
            <a:r>
              <a:rPr lang="en-US" alt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a:t>
            </a:r>
            <a:r>
              <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技术实现</a:t>
            </a:r>
            <a:endPar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endParaRPr>
          </a:p>
        </p:txBody>
      </p:sp>
      <p:sp>
        <p:nvSpPr>
          <p:cNvPr id="4" name="Oval 5"/>
          <p:cNvSpPr>
            <a:spLocks noChangeArrowheads="1"/>
          </p:cNvSpPr>
          <p:nvPr>
            <p:custDataLst>
              <p:tags r:id="rId1"/>
            </p:custDataLst>
          </p:nvPr>
        </p:nvSpPr>
        <p:spPr bwMode="auto">
          <a:xfrm rot="2700000">
            <a:off x="468850" y="360465"/>
            <a:ext cx="430138" cy="429260"/>
          </a:xfrm>
          <a:prstGeom prst="rect">
            <a:avLst/>
          </a:prstGeom>
          <a:solidFill>
            <a:srgbClr val="94ACBC"/>
          </a:solidFill>
          <a:ln>
            <a:noFill/>
          </a:ln>
          <a:effectLst>
            <a:outerShdw blurRad="63500" algn="ctr" rotWithShape="0">
              <a:prstClr val="black">
                <a:alpha val="40000"/>
              </a:prstClr>
            </a:outerShdw>
          </a:effectLst>
        </p:spPr>
        <p:txBody>
          <a:bodyPr anchor="ctr"/>
          <a:lstStyle>
            <a:lvl1pPr defTabSz="1217295">
              <a:defRPr>
                <a:solidFill>
                  <a:schemeClr val="tx1"/>
                </a:solidFill>
                <a:latin typeface="Calibri" panose="020F0502020204030204" charset="0"/>
                <a:ea typeface="宋体" panose="02010600030101010101" pitchFamily="2" charset="-122"/>
              </a:defRPr>
            </a:lvl1pPr>
            <a:lvl2pPr marL="742950" indent="-285750" defTabSz="1217295">
              <a:defRPr>
                <a:solidFill>
                  <a:schemeClr val="tx1"/>
                </a:solidFill>
                <a:latin typeface="Calibri" panose="020F0502020204030204" charset="0"/>
                <a:ea typeface="宋体" panose="02010600030101010101" pitchFamily="2" charset="-122"/>
              </a:defRPr>
            </a:lvl2pPr>
            <a:lvl3pPr marL="1143000" indent="-228600" defTabSz="1217295">
              <a:defRPr>
                <a:solidFill>
                  <a:schemeClr val="tx1"/>
                </a:solidFill>
                <a:latin typeface="Calibri" panose="020F0502020204030204" charset="0"/>
                <a:ea typeface="宋体" panose="02010600030101010101" pitchFamily="2" charset="-122"/>
              </a:defRPr>
            </a:lvl3pPr>
            <a:lvl4pPr marL="1600200" indent="-228600" defTabSz="1217295">
              <a:defRPr>
                <a:solidFill>
                  <a:schemeClr val="tx1"/>
                </a:solidFill>
                <a:latin typeface="Calibri" panose="020F0502020204030204" charset="0"/>
                <a:ea typeface="宋体" panose="02010600030101010101" pitchFamily="2" charset="-122"/>
              </a:defRPr>
            </a:lvl4pPr>
            <a:lvl5pPr marL="2057400" indent="-228600" defTabSz="1217295">
              <a:defRPr>
                <a:solidFill>
                  <a:schemeClr val="tx1"/>
                </a:solidFill>
                <a:latin typeface="Calibri" panose="020F0502020204030204" charset="0"/>
                <a:ea typeface="宋体" panose="02010600030101010101" pitchFamily="2" charset="-122"/>
              </a:defRPr>
            </a:lvl5pPr>
            <a:lvl6pPr marL="25146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endParaRPr lang="en-US" sz="3100" dirty="0">
              <a:solidFill>
                <a:schemeClr val="dk1">
                  <a:lumMod val="65000"/>
                  <a:lumOff val="35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5" name="Oval 5"/>
          <p:cNvSpPr>
            <a:spLocks noChangeArrowheads="1"/>
          </p:cNvSpPr>
          <p:nvPr>
            <p:custDataLst>
              <p:tags r:id="rId2"/>
            </p:custDataLst>
          </p:nvPr>
        </p:nvSpPr>
        <p:spPr bwMode="auto">
          <a:xfrm rot="2700000">
            <a:off x="792804" y="360465"/>
            <a:ext cx="430138" cy="429260"/>
          </a:xfrm>
          <a:prstGeom prst="rect">
            <a:avLst/>
          </a:prstGeom>
          <a:solidFill>
            <a:srgbClr val="5C7885"/>
          </a:solidFill>
          <a:ln>
            <a:noFill/>
          </a:ln>
          <a:effectLst>
            <a:outerShdw blurRad="63500" algn="ctr" rotWithShape="0">
              <a:prstClr val="black">
                <a:alpha val="40000"/>
              </a:prstClr>
            </a:outerShdw>
          </a:effectLst>
        </p:spPr>
        <p:txBody>
          <a:bodyPr anchor="ctr"/>
          <a:lstStyle>
            <a:lvl1pPr defTabSz="1217295">
              <a:defRPr>
                <a:solidFill>
                  <a:schemeClr val="tx1"/>
                </a:solidFill>
                <a:latin typeface="Calibri" panose="020F0502020204030204" charset="0"/>
                <a:ea typeface="宋体" panose="02010600030101010101" pitchFamily="2" charset="-122"/>
              </a:defRPr>
            </a:lvl1pPr>
            <a:lvl2pPr marL="742950" indent="-285750" defTabSz="1217295">
              <a:defRPr>
                <a:solidFill>
                  <a:schemeClr val="tx1"/>
                </a:solidFill>
                <a:latin typeface="Calibri" panose="020F0502020204030204" charset="0"/>
                <a:ea typeface="宋体" panose="02010600030101010101" pitchFamily="2" charset="-122"/>
              </a:defRPr>
            </a:lvl2pPr>
            <a:lvl3pPr marL="1143000" indent="-228600" defTabSz="1217295">
              <a:defRPr>
                <a:solidFill>
                  <a:schemeClr val="tx1"/>
                </a:solidFill>
                <a:latin typeface="Calibri" panose="020F0502020204030204" charset="0"/>
                <a:ea typeface="宋体" panose="02010600030101010101" pitchFamily="2" charset="-122"/>
              </a:defRPr>
            </a:lvl3pPr>
            <a:lvl4pPr marL="1600200" indent="-228600" defTabSz="1217295">
              <a:defRPr>
                <a:solidFill>
                  <a:schemeClr val="tx1"/>
                </a:solidFill>
                <a:latin typeface="Calibri" panose="020F0502020204030204" charset="0"/>
                <a:ea typeface="宋体" panose="02010600030101010101" pitchFamily="2" charset="-122"/>
              </a:defRPr>
            </a:lvl4pPr>
            <a:lvl5pPr marL="2057400" indent="-228600" defTabSz="1217295">
              <a:defRPr>
                <a:solidFill>
                  <a:schemeClr val="tx1"/>
                </a:solidFill>
                <a:latin typeface="Calibri" panose="020F0502020204030204" charset="0"/>
                <a:ea typeface="宋体" panose="02010600030101010101" pitchFamily="2" charset="-122"/>
              </a:defRPr>
            </a:lvl5pPr>
            <a:lvl6pPr marL="25146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endParaRPr lang="en-US" sz="3100" dirty="0">
              <a:solidFill>
                <a:schemeClr val="dk1">
                  <a:lumMod val="65000"/>
                  <a:lumOff val="35000"/>
                </a:schemeClr>
              </a:solidFill>
              <a:latin typeface="Arial" panose="020B0604020202020204" pitchFamily="34" charset="0"/>
              <a:ea typeface="微软雅黑" panose="020B0503020204020204" charset="-122"/>
              <a:cs typeface="+mn-ea"/>
              <a:sym typeface="Arial" panose="020B0604020202020204" pitchFamily="34" charset="0"/>
            </a:endParaRPr>
          </a:p>
        </p:txBody>
      </p:sp>
      <p:pic>
        <p:nvPicPr>
          <p:cNvPr id="2" name="图片 1"/>
          <p:cNvPicPr>
            <a:picLocks noChangeAspect="1"/>
          </p:cNvPicPr>
          <p:nvPr/>
        </p:nvPicPr>
        <p:blipFill>
          <a:blip r:embed="rId3"/>
          <a:stretch>
            <a:fillRect/>
          </a:stretch>
        </p:blipFill>
        <p:spPr>
          <a:xfrm>
            <a:off x="394335" y="816610"/>
            <a:ext cx="5016500" cy="2864485"/>
          </a:xfrm>
          <a:prstGeom prst="rect">
            <a:avLst/>
          </a:prstGeom>
        </p:spPr>
      </p:pic>
      <p:pic>
        <p:nvPicPr>
          <p:cNvPr id="3" name="图片 2"/>
          <p:cNvPicPr>
            <a:picLocks noChangeAspect="1"/>
          </p:cNvPicPr>
          <p:nvPr/>
        </p:nvPicPr>
        <p:blipFill>
          <a:blip r:embed="rId4"/>
          <a:stretch>
            <a:fillRect/>
          </a:stretch>
        </p:blipFill>
        <p:spPr>
          <a:xfrm>
            <a:off x="5800725" y="3780155"/>
            <a:ext cx="5420995" cy="2856230"/>
          </a:xfrm>
          <a:prstGeom prst="rect">
            <a:avLst/>
          </a:prstGeom>
        </p:spPr>
      </p:pic>
      <p:pic>
        <p:nvPicPr>
          <p:cNvPr id="8" name="图片 7"/>
          <p:cNvPicPr>
            <a:picLocks noChangeAspect="1"/>
          </p:cNvPicPr>
          <p:nvPr/>
        </p:nvPicPr>
        <p:blipFill>
          <a:blip r:embed="rId5"/>
          <a:stretch>
            <a:fillRect/>
          </a:stretch>
        </p:blipFill>
        <p:spPr>
          <a:xfrm>
            <a:off x="200025" y="3754755"/>
            <a:ext cx="5210810" cy="3077845"/>
          </a:xfrm>
          <a:prstGeom prst="rect">
            <a:avLst/>
          </a:prstGeom>
        </p:spPr>
      </p:pic>
      <p:pic>
        <p:nvPicPr>
          <p:cNvPr id="10" name="图片 9"/>
          <p:cNvPicPr>
            <a:picLocks noChangeAspect="1"/>
          </p:cNvPicPr>
          <p:nvPr/>
        </p:nvPicPr>
        <p:blipFill>
          <a:blip r:embed="rId6"/>
          <a:stretch>
            <a:fillRect/>
          </a:stretch>
        </p:blipFill>
        <p:spPr>
          <a:xfrm>
            <a:off x="5410835" y="828675"/>
            <a:ext cx="6599555" cy="1038225"/>
          </a:xfrm>
          <a:prstGeom prst="rect">
            <a:avLst/>
          </a:prstGeom>
        </p:spPr>
      </p:pic>
      <p:pic>
        <p:nvPicPr>
          <p:cNvPr id="11" name="图片 10"/>
          <p:cNvPicPr>
            <a:picLocks noChangeAspect="1"/>
          </p:cNvPicPr>
          <p:nvPr/>
        </p:nvPicPr>
        <p:blipFill>
          <a:blip r:embed="rId7"/>
          <a:stretch>
            <a:fillRect/>
          </a:stretch>
        </p:blipFill>
        <p:spPr>
          <a:xfrm>
            <a:off x="5739130" y="1866900"/>
            <a:ext cx="5942965" cy="187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8" name="文本框 3"/>
          <p:cNvSpPr txBox="1"/>
          <p:nvPr/>
        </p:nvSpPr>
        <p:spPr>
          <a:xfrm>
            <a:off x="1440711" y="360465"/>
            <a:ext cx="8847772" cy="455930"/>
          </a:xfrm>
          <a:prstGeom prst="rect">
            <a:avLst/>
          </a:prstGeom>
          <a:noFill/>
          <a:effectLst/>
        </p:spPr>
        <p:txBody>
          <a:bodyPr wrap="square" lIns="68571" tIns="34285" rIns="68571" bIns="34285" rtlCol="0">
            <a:spAutoFit/>
          </a:bodyPr>
          <a:p>
            <a:pPr algn="l">
              <a:buClrTx/>
              <a:buSzTx/>
              <a:buFontTx/>
            </a:pPr>
            <a:r>
              <a:rPr 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三相电压源逆变器</a:t>
            </a:r>
            <a:r>
              <a:rPr lang="en-US" alt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PWM</a:t>
            </a:r>
            <a:r>
              <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技术</a:t>
            </a:r>
            <a:r>
              <a:rPr lang="en-US" alt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-SPWM</a:t>
            </a:r>
            <a:r>
              <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技术</a:t>
            </a:r>
            <a:r>
              <a:rPr lang="en-US" alt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a:t>
            </a:r>
            <a:r>
              <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三次谐波注入</a:t>
            </a:r>
            <a:endPar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endParaRPr>
          </a:p>
        </p:txBody>
      </p:sp>
      <p:sp>
        <p:nvSpPr>
          <p:cNvPr id="4" name="Oval 5"/>
          <p:cNvSpPr>
            <a:spLocks noChangeArrowheads="1"/>
          </p:cNvSpPr>
          <p:nvPr>
            <p:custDataLst>
              <p:tags r:id="rId1"/>
            </p:custDataLst>
          </p:nvPr>
        </p:nvSpPr>
        <p:spPr bwMode="auto">
          <a:xfrm rot="2700000">
            <a:off x="468850" y="360465"/>
            <a:ext cx="430138" cy="429260"/>
          </a:xfrm>
          <a:prstGeom prst="rect">
            <a:avLst/>
          </a:prstGeom>
          <a:solidFill>
            <a:srgbClr val="94ACBC"/>
          </a:solidFill>
          <a:ln>
            <a:noFill/>
          </a:ln>
          <a:effectLst>
            <a:outerShdw blurRad="63500" algn="ctr" rotWithShape="0">
              <a:prstClr val="black">
                <a:alpha val="40000"/>
              </a:prstClr>
            </a:outerShdw>
          </a:effectLst>
        </p:spPr>
        <p:txBody>
          <a:bodyPr anchor="ctr"/>
          <a:lstStyle>
            <a:lvl1pPr defTabSz="1217295">
              <a:defRPr>
                <a:solidFill>
                  <a:schemeClr val="tx1"/>
                </a:solidFill>
                <a:latin typeface="Calibri" panose="020F0502020204030204" charset="0"/>
                <a:ea typeface="宋体" panose="02010600030101010101" pitchFamily="2" charset="-122"/>
              </a:defRPr>
            </a:lvl1pPr>
            <a:lvl2pPr marL="742950" indent="-285750" defTabSz="1217295">
              <a:defRPr>
                <a:solidFill>
                  <a:schemeClr val="tx1"/>
                </a:solidFill>
                <a:latin typeface="Calibri" panose="020F0502020204030204" charset="0"/>
                <a:ea typeface="宋体" panose="02010600030101010101" pitchFamily="2" charset="-122"/>
              </a:defRPr>
            </a:lvl2pPr>
            <a:lvl3pPr marL="1143000" indent="-228600" defTabSz="1217295">
              <a:defRPr>
                <a:solidFill>
                  <a:schemeClr val="tx1"/>
                </a:solidFill>
                <a:latin typeface="Calibri" panose="020F0502020204030204" charset="0"/>
                <a:ea typeface="宋体" panose="02010600030101010101" pitchFamily="2" charset="-122"/>
              </a:defRPr>
            </a:lvl3pPr>
            <a:lvl4pPr marL="1600200" indent="-228600" defTabSz="1217295">
              <a:defRPr>
                <a:solidFill>
                  <a:schemeClr val="tx1"/>
                </a:solidFill>
                <a:latin typeface="Calibri" panose="020F0502020204030204" charset="0"/>
                <a:ea typeface="宋体" panose="02010600030101010101" pitchFamily="2" charset="-122"/>
              </a:defRPr>
            </a:lvl4pPr>
            <a:lvl5pPr marL="2057400" indent="-228600" defTabSz="1217295">
              <a:defRPr>
                <a:solidFill>
                  <a:schemeClr val="tx1"/>
                </a:solidFill>
                <a:latin typeface="Calibri" panose="020F0502020204030204" charset="0"/>
                <a:ea typeface="宋体" panose="02010600030101010101" pitchFamily="2" charset="-122"/>
              </a:defRPr>
            </a:lvl5pPr>
            <a:lvl6pPr marL="25146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endParaRPr lang="en-US" sz="3100" dirty="0">
              <a:solidFill>
                <a:schemeClr val="dk1">
                  <a:lumMod val="65000"/>
                  <a:lumOff val="35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5" name="Oval 5"/>
          <p:cNvSpPr>
            <a:spLocks noChangeArrowheads="1"/>
          </p:cNvSpPr>
          <p:nvPr>
            <p:custDataLst>
              <p:tags r:id="rId2"/>
            </p:custDataLst>
          </p:nvPr>
        </p:nvSpPr>
        <p:spPr bwMode="auto">
          <a:xfrm rot="2700000">
            <a:off x="792804" y="360465"/>
            <a:ext cx="430138" cy="429260"/>
          </a:xfrm>
          <a:prstGeom prst="rect">
            <a:avLst/>
          </a:prstGeom>
          <a:solidFill>
            <a:srgbClr val="5C7885"/>
          </a:solidFill>
          <a:ln>
            <a:noFill/>
          </a:ln>
          <a:effectLst>
            <a:outerShdw blurRad="63500" algn="ctr" rotWithShape="0">
              <a:prstClr val="black">
                <a:alpha val="40000"/>
              </a:prstClr>
            </a:outerShdw>
          </a:effectLst>
        </p:spPr>
        <p:txBody>
          <a:bodyPr anchor="ctr"/>
          <a:lstStyle>
            <a:lvl1pPr defTabSz="1217295">
              <a:defRPr>
                <a:solidFill>
                  <a:schemeClr val="tx1"/>
                </a:solidFill>
                <a:latin typeface="Calibri" panose="020F0502020204030204" charset="0"/>
                <a:ea typeface="宋体" panose="02010600030101010101" pitchFamily="2" charset="-122"/>
              </a:defRPr>
            </a:lvl1pPr>
            <a:lvl2pPr marL="742950" indent="-285750" defTabSz="1217295">
              <a:defRPr>
                <a:solidFill>
                  <a:schemeClr val="tx1"/>
                </a:solidFill>
                <a:latin typeface="Calibri" panose="020F0502020204030204" charset="0"/>
                <a:ea typeface="宋体" panose="02010600030101010101" pitchFamily="2" charset="-122"/>
              </a:defRPr>
            </a:lvl2pPr>
            <a:lvl3pPr marL="1143000" indent="-228600" defTabSz="1217295">
              <a:defRPr>
                <a:solidFill>
                  <a:schemeClr val="tx1"/>
                </a:solidFill>
                <a:latin typeface="Calibri" panose="020F0502020204030204" charset="0"/>
                <a:ea typeface="宋体" panose="02010600030101010101" pitchFamily="2" charset="-122"/>
              </a:defRPr>
            </a:lvl3pPr>
            <a:lvl4pPr marL="1600200" indent="-228600" defTabSz="1217295">
              <a:defRPr>
                <a:solidFill>
                  <a:schemeClr val="tx1"/>
                </a:solidFill>
                <a:latin typeface="Calibri" panose="020F0502020204030204" charset="0"/>
                <a:ea typeface="宋体" panose="02010600030101010101" pitchFamily="2" charset="-122"/>
              </a:defRPr>
            </a:lvl4pPr>
            <a:lvl5pPr marL="2057400" indent="-228600" defTabSz="1217295">
              <a:defRPr>
                <a:solidFill>
                  <a:schemeClr val="tx1"/>
                </a:solidFill>
                <a:latin typeface="Calibri" panose="020F0502020204030204" charset="0"/>
                <a:ea typeface="宋体" panose="02010600030101010101" pitchFamily="2" charset="-122"/>
              </a:defRPr>
            </a:lvl5pPr>
            <a:lvl6pPr marL="25146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endParaRPr lang="en-US" sz="3100" dirty="0">
              <a:solidFill>
                <a:schemeClr val="dk1">
                  <a:lumMod val="65000"/>
                  <a:lumOff val="35000"/>
                </a:schemeClr>
              </a:solidFill>
              <a:latin typeface="Arial" panose="020B0604020202020204" pitchFamily="34" charset="0"/>
              <a:ea typeface="微软雅黑" panose="020B0503020204020204" charset="-122"/>
              <a:cs typeface="+mn-ea"/>
              <a:sym typeface="Arial" panose="020B0604020202020204" pitchFamily="34" charset="0"/>
            </a:endParaRPr>
          </a:p>
        </p:txBody>
      </p:sp>
      <p:pic>
        <p:nvPicPr>
          <p:cNvPr id="6" name="图片 5"/>
          <p:cNvPicPr>
            <a:picLocks noChangeAspect="1"/>
          </p:cNvPicPr>
          <p:nvPr/>
        </p:nvPicPr>
        <p:blipFill>
          <a:blip r:embed="rId3"/>
          <a:stretch>
            <a:fillRect/>
          </a:stretch>
        </p:blipFill>
        <p:spPr>
          <a:xfrm>
            <a:off x="6578600" y="1367155"/>
            <a:ext cx="5470525" cy="2399665"/>
          </a:xfrm>
          <a:prstGeom prst="rect">
            <a:avLst/>
          </a:prstGeom>
        </p:spPr>
      </p:pic>
      <p:pic>
        <p:nvPicPr>
          <p:cNvPr id="12" name="图片 11"/>
          <p:cNvPicPr>
            <a:picLocks noChangeAspect="1"/>
          </p:cNvPicPr>
          <p:nvPr/>
        </p:nvPicPr>
        <p:blipFill>
          <a:blip r:embed="rId4"/>
          <a:stretch>
            <a:fillRect/>
          </a:stretch>
        </p:blipFill>
        <p:spPr>
          <a:xfrm>
            <a:off x="6577965" y="4317365"/>
            <a:ext cx="5471160" cy="2246630"/>
          </a:xfrm>
          <a:prstGeom prst="rect">
            <a:avLst/>
          </a:prstGeom>
        </p:spPr>
      </p:pic>
      <p:pic>
        <p:nvPicPr>
          <p:cNvPr id="13" name="图片 12"/>
          <p:cNvPicPr>
            <a:picLocks noChangeAspect="1"/>
          </p:cNvPicPr>
          <p:nvPr/>
        </p:nvPicPr>
        <p:blipFill>
          <a:blip r:embed="rId5"/>
          <a:stretch>
            <a:fillRect/>
          </a:stretch>
        </p:blipFill>
        <p:spPr>
          <a:xfrm>
            <a:off x="615950" y="4317365"/>
            <a:ext cx="5501005" cy="2323465"/>
          </a:xfrm>
          <a:prstGeom prst="rect">
            <a:avLst/>
          </a:prstGeom>
        </p:spPr>
      </p:pic>
      <p:pic>
        <p:nvPicPr>
          <p:cNvPr id="14" name="图片 13"/>
          <p:cNvPicPr>
            <a:picLocks noChangeAspect="1"/>
          </p:cNvPicPr>
          <p:nvPr/>
        </p:nvPicPr>
        <p:blipFill>
          <a:blip r:embed="rId6"/>
          <a:stretch>
            <a:fillRect/>
          </a:stretch>
        </p:blipFill>
        <p:spPr>
          <a:xfrm>
            <a:off x="155575" y="1896110"/>
            <a:ext cx="6422390" cy="10985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8" name="文本框 3"/>
          <p:cNvSpPr txBox="1"/>
          <p:nvPr/>
        </p:nvSpPr>
        <p:spPr>
          <a:xfrm>
            <a:off x="1440711" y="360465"/>
            <a:ext cx="8847772" cy="455930"/>
          </a:xfrm>
          <a:prstGeom prst="rect">
            <a:avLst/>
          </a:prstGeom>
          <a:noFill/>
          <a:effectLst/>
        </p:spPr>
        <p:txBody>
          <a:bodyPr wrap="square" lIns="68571" tIns="34285" rIns="68571" bIns="34285" rtlCol="0">
            <a:spAutoFit/>
          </a:bodyPr>
          <a:p>
            <a:pPr algn="l">
              <a:buClrTx/>
              <a:buSzTx/>
              <a:buFontTx/>
            </a:pPr>
            <a:r>
              <a:rPr 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三相电压源逆变器</a:t>
            </a:r>
            <a:r>
              <a:rPr lang="en-US" alt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PWM</a:t>
            </a:r>
            <a:r>
              <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技术</a:t>
            </a:r>
            <a:r>
              <a:rPr lang="en-US" alt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-SPWM</a:t>
            </a:r>
            <a:r>
              <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技术</a:t>
            </a:r>
            <a:r>
              <a:rPr lang="en-US" alt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a:t>
            </a:r>
            <a:r>
              <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三次谐波注入</a:t>
            </a:r>
            <a:endPar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endParaRPr>
          </a:p>
        </p:txBody>
      </p:sp>
      <p:sp>
        <p:nvSpPr>
          <p:cNvPr id="4" name="Oval 5"/>
          <p:cNvSpPr>
            <a:spLocks noChangeArrowheads="1"/>
          </p:cNvSpPr>
          <p:nvPr>
            <p:custDataLst>
              <p:tags r:id="rId1"/>
            </p:custDataLst>
          </p:nvPr>
        </p:nvSpPr>
        <p:spPr bwMode="auto">
          <a:xfrm rot="2700000">
            <a:off x="468850" y="360465"/>
            <a:ext cx="430138" cy="429260"/>
          </a:xfrm>
          <a:prstGeom prst="rect">
            <a:avLst/>
          </a:prstGeom>
          <a:solidFill>
            <a:srgbClr val="94ACBC"/>
          </a:solidFill>
          <a:ln>
            <a:noFill/>
          </a:ln>
          <a:effectLst>
            <a:outerShdw blurRad="63500" algn="ctr" rotWithShape="0">
              <a:prstClr val="black">
                <a:alpha val="40000"/>
              </a:prstClr>
            </a:outerShdw>
          </a:effectLst>
        </p:spPr>
        <p:txBody>
          <a:bodyPr anchor="ctr"/>
          <a:lstStyle>
            <a:lvl1pPr defTabSz="1217295">
              <a:defRPr>
                <a:solidFill>
                  <a:schemeClr val="tx1"/>
                </a:solidFill>
                <a:latin typeface="Calibri" panose="020F0502020204030204" charset="0"/>
                <a:ea typeface="宋体" panose="02010600030101010101" pitchFamily="2" charset="-122"/>
              </a:defRPr>
            </a:lvl1pPr>
            <a:lvl2pPr marL="742950" indent="-285750" defTabSz="1217295">
              <a:defRPr>
                <a:solidFill>
                  <a:schemeClr val="tx1"/>
                </a:solidFill>
                <a:latin typeface="Calibri" panose="020F0502020204030204" charset="0"/>
                <a:ea typeface="宋体" panose="02010600030101010101" pitchFamily="2" charset="-122"/>
              </a:defRPr>
            </a:lvl2pPr>
            <a:lvl3pPr marL="1143000" indent="-228600" defTabSz="1217295">
              <a:defRPr>
                <a:solidFill>
                  <a:schemeClr val="tx1"/>
                </a:solidFill>
                <a:latin typeface="Calibri" panose="020F0502020204030204" charset="0"/>
                <a:ea typeface="宋体" panose="02010600030101010101" pitchFamily="2" charset="-122"/>
              </a:defRPr>
            </a:lvl3pPr>
            <a:lvl4pPr marL="1600200" indent="-228600" defTabSz="1217295">
              <a:defRPr>
                <a:solidFill>
                  <a:schemeClr val="tx1"/>
                </a:solidFill>
                <a:latin typeface="Calibri" panose="020F0502020204030204" charset="0"/>
                <a:ea typeface="宋体" panose="02010600030101010101" pitchFamily="2" charset="-122"/>
              </a:defRPr>
            </a:lvl4pPr>
            <a:lvl5pPr marL="2057400" indent="-228600" defTabSz="1217295">
              <a:defRPr>
                <a:solidFill>
                  <a:schemeClr val="tx1"/>
                </a:solidFill>
                <a:latin typeface="Calibri" panose="020F0502020204030204" charset="0"/>
                <a:ea typeface="宋体" panose="02010600030101010101" pitchFamily="2" charset="-122"/>
              </a:defRPr>
            </a:lvl5pPr>
            <a:lvl6pPr marL="25146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endParaRPr lang="en-US" sz="3100" dirty="0">
              <a:solidFill>
                <a:schemeClr val="dk1">
                  <a:lumMod val="65000"/>
                  <a:lumOff val="35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5" name="Oval 5"/>
          <p:cNvSpPr>
            <a:spLocks noChangeArrowheads="1"/>
          </p:cNvSpPr>
          <p:nvPr>
            <p:custDataLst>
              <p:tags r:id="rId2"/>
            </p:custDataLst>
          </p:nvPr>
        </p:nvSpPr>
        <p:spPr bwMode="auto">
          <a:xfrm rot="2700000">
            <a:off x="792804" y="360465"/>
            <a:ext cx="430138" cy="429260"/>
          </a:xfrm>
          <a:prstGeom prst="rect">
            <a:avLst/>
          </a:prstGeom>
          <a:solidFill>
            <a:srgbClr val="5C7885"/>
          </a:solidFill>
          <a:ln>
            <a:noFill/>
          </a:ln>
          <a:effectLst>
            <a:outerShdw blurRad="63500" algn="ctr" rotWithShape="0">
              <a:prstClr val="black">
                <a:alpha val="40000"/>
              </a:prstClr>
            </a:outerShdw>
          </a:effectLst>
        </p:spPr>
        <p:txBody>
          <a:bodyPr anchor="ctr"/>
          <a:lstStyle>
            <a:lvl1pPr defTabSz="1217295">
              <a:defRPr>
                <a:solidFill>
                  <a:schemeClr val="tx1"/>
                </a:solidFill>
                <a:latin typeface="Calibri" panose="020F0502020204030204" charset="0"/>
                <a:ea typeface="宋体" panose="02010600030101010101" pitchFamily="2" charset="-122"/>
              </a:defRPr>
            </a:lvl1pPr>
            <a:lvl2pPr marL="742950" indent="-285750" defTabSz="1217295">
              <a:defRPr>
                <a:solidFill>
                  <a:schemeClr val="tx1"/>
                </a:solidFill>
                <a:latin typeface="Calibri" panose="020F0502020204030204" charset="0"/>
                <a:ea typeface="宋体" panose="02010600030101010101" pitchFamily="2" charset="-122"/>
              </a:defRPr>
            </a:lvl2pPr>
            <a:lvl3pPr marL="1143000" indent="-228600" defTabSz="1217295">
              <a:defRPr>
                <a:solidFill>
                  <a:schemeClr val="tx1"/>
                </a:solidFill>
                <a:latin typeface="Calibri" panose="020F0502020204030204" charset="0"/>
                <a:ea typeface="宋体" panose="02010600030101010101" pitchFamily="2" charset="-122"/>
              </a:defRPr>
            </a:lvl3pPr>
            <a:lvl4pPr marL="1600200" indent="-228600" defTabSz="1217295">
              <a:defRPr>
                <a:solidFill>
                  <a:schemeClr val="tx1"/>
                </a:solidFill>
                <a:latin typeface="Calibri" panose="020F0502020204030204" charset="0"/>
                <a:ea typeface="宋体" panose="02010600030101010101" pitchFamily="2" charset="-122"/>
              </a:defRPr>
            </a:lvl4pPr>
            <a:lvl5pPr marL="2057400" indent="-228600" defTabSz="1217295">
              <a:defRPr>
                <a:solidFill>
                  <a:schemeClr val="tx1"/>
                </a:solidFill>
                <a:latin typeface="Calibri" panose="020F0502020204030204" charset="0"/>
                <a:ea typeface="宋体" panose="02010600030101010101" pitchFamily="2" charset="-122"/>
              </a:defRPr>
            </a:lvl5pPr>
            <a:lvl6pPr marL="25146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endParaRPr lang="en-US" sz="3100" dirty="0">
              <a:solidFill>
                <a:schemeClr val="dk1">
                  <a:lumMod val="65000"/>
                  <a:lumOff val="35000"/>
                </a:schemeClr>
              </a:solidFill>
              <a:latin typeface="Arial" panose="020B0604020202020204" pitchFamily="34" charset="0"/>
              <a:ea typeface="微软雅黑" panose="020B0503020204020204" charset="-122"/>
              <a:cs typeface="+mn-ea"/>
              <a:sym typeface="Arial" panose="020B0604020202020204" pitchFamily="34" charset="0"/>
            </a:endParaRPr>
          </a:p>
        </p:txBody>
      </p:sp>
      <p:pic>
        <p:nvPicPr>
          <p:cNvPr id="2" name="图片 1"/>
          <p:cNvPicPr>
            <a:picLocks noChangeAspect="1"/>
          </p:cNvPicPr>
          <p:nvPr/>
        </p:nvPicPr>
        <p:blipFill>
          <a:blip r:embed="rId3"/>
          <a:stretch>
            <a:fillRect/>
          </a:stretch>
        </p:blipFill>
        <p:spPr>
          <a:xfrm>
            <a:off x="5993130" y="1951990"/>
            <a:ext cx="6198870" cy="3767455"/>
          </a:xfrm>
          <a:prstGeom prst="rect">
            <a:avLst/>
          </a:prstGeom>
        </p:spPr>
      </p:pic>
      <p:pic>
        <p:nvPicPr>
          <p:cNvPr id="3" name="图片 2"/>
          <p:cNvPicPr>
            <a:picLocks noChangeAspect="1"/>
          </p:cNvPicPr>
          <p:nvPr/>
        </p:nvPicPr>
        <p:blipFill>
          <a:blip r:embed="rId4"/>
          <a:stretch>
            <a:fillRect/>
          </a:stretch>
        </p:blipFill>
        <p:spPr>
          <a:xfrm>
            <a:off x="704215" y="2142490"/>
            <a:ext cx="4867275" cy="1771650"/>
          </a:xfrm>
          <a:prstGeom prst="rect">
            <a:avLst/>
          </a:prstGeom>
        </p:spPr>
      </p:pic>
      <p:pic>
        <p:nvPicPr>
          <p:cNvPr id="7" name="图片 6"/>
          <p:cNvPicPr>
            <a:picLocks noChangeAspect="1"/>
          </p:cNvPicPr>
          <p:nvPr/>
        </p:nvPicPr>
        <p:blipFill>
          <a:blip r:embed="rId5"/>
          <a:stretch>
            <a:fillRect/>
          </a:stretch>
        </p:blipFill>
        <p:spPr>
          <a:xfrm>
            <a:off x="86995" y="4288155"/>
            <a:ext cx="5826125" cy="50355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8" name="文本框 3"/>
          <p:cNvSpPr txBox="1"/>
          <p:nvPr/>
        </p:nvSpPr>
        <p:spPr>
          <a:xfrm>
            <a:off x="1440711" y="360465"/>
            <a:ext cx="8847772" cy="455930"/>
          </a:xfrm>
          <a:prstGeom prst="rect">
            <a:avLst/>
          </a:prstGeom>
          <a:noFill/>
          <a:effectLst/>
        </p:spPr>
        <p:txBody>
          <a:bodyPr wrap="square" lIns="68571" tIns="34285" rIns="68571" bIns="34285" rtlCol="0">
            <a:spAutoFit/>
          </a:bodyPr>
          <a:p>
            <a:pPr algn="l">
              <a:buClrTx/>
              <a:buSzTx/>
              <a:buFontTx/>
            </a:pPr>
            <a:r>
              <a:rPr 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三相电压源逆变器</a:t>
            </a:r>
            <a:r>
              <a:rPr lang="en-US" alt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PWM</a:t>
            </a:r>
            <a:r>
              <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技术</a:t>
            </a:r>
            <a:r>
              <a:rPr lang="en-US" alt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-SPWM</a:t>
            </a:r>
            <a:r>
              <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技术</a:t>
            </a:r>
            <a:r>
              <a:rPr lang="en-US" alt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a:t>
            </a:r>
            <a:r>
              <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零序分量</a:t>
            </a:r>
            <a:endPar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endParaRPr>
          </a:p>
        </p:txBody>
      </p:sp>
      <p:sp>
        <p:nvSpPr>
          <p:cNvPr id="4" name="Oval 5"/>
          <p:cNvSpPr>
            <a:spLocks noChangeArrowheads="1"/>
          </p:cNvSpPr>
          <p:nvPr>
            <p:custDataLst>
              <p:tags r:id="rId1"/>
            </p:custDataLst>
          </p:nvPr>
        </p:nvSpPr>
        <p:spPr bwMode="auto">
          <a:xfrm rot="2700000">
            <a:off x="468850" y="360465"/>
            <a:ext cx="430138" cy="429260"/>
          </a:xfrm>
          <a:prstGeom prst="rect">
            <a:avLst/>
          </a:prstGeom>
          <a:solidFill>
            <a:srgbClr val="94ACBC"/>
          </a:solidFill>
          <a:ln>
            <a:noFill/>
          </a:ln>
          <a:effectLst>
            <a:outerShdw blurRad="63500" algn="ctr" rotWithShape="0">
              <a:prstClr val="black">
                <a:alpha val="40000"/>
              </a:prstClr>
            </a:outerShdw>
          </a:effectLst>
        </p:spPr>
        <p:txBody>
          <a:bodyPr anchor="ctr"/>
          <a:lstStyle>
            <a:lvl1pPr defTabSz="1217295">
              <a:defRPr>
                <a:solidFill>
                  <a:schemeClr val="tx1"/>
                </a:solidFill>
                <a:latin typeface="Calibri" panose="020F0502020204030204" charset="0"/>
                <a:ea typeface="宋体" panose="02010600030101010101" pitchFamily="2" charset="-122"/>
              </a:defRPr>
            </a:lvl1pPr>
            <a:lvl2pPr marL="742950" indent="-285750" defTabSz="1217295">
              <a:defRPr>
                <a:solidFill>
                  <a:schemeClr val="tx1"/>
                </a:solidFill>
                <a:latin typeface="Calibri" panose="020F0502020204030204" charset="0"/>
                <a:ea typeface="宋体" panose="02010600030101010101" pitchFamily="2" charset="-122"/>
              </a:defRPr>
            </a:lvl2pPr>
            <a:lvl3pPr marL="1143000" indent="-228600" defTabSz="1217295">
              <a:defRPr>
                <a:solidFill>
                  <a:schemeClr val="tx1"/>
                </a:solidFill>
                <a:latin typeface="Calibri" panose="020F0502020204030204" charset="0"/>
                <a:ea typeface="宋体" panose="02010600030101010101" pitchFamily="2" charset="-122"/>
              </a:defRPr>
            </a:lvl3pPr>
            <a:lvl4pPr marL="1600200" indent="-228600" defTabSz="1217295">
              <a:defRPr>
                <a:solidFill>
                  <a:schemeClr val="tx1"/>
                </a:solidFill>
                <a:latin typeface="Calibri" panose="020F0502020204030204" charset="0"/>
                <a:ea typeface="宋体" panose="02010600030101010101" pitchFamily="2" charset="-122"/>
              </a:defRPr>
            </a:lvl4pPr>
            <a:lvl5pPr marL="2057400" indent="-228600" defTabSz="1217295">
              <a:defRPr>
                <a:solidFill>
                  <a:schemeClr val="tx1"/>
                </a:solidFill>
                <a:latin typeface="Calibri" panose="020F0502020204030204" charset="0"/>
                <a:ea typeface="宋体" panose="02010600030101010101" pitchFamily="2" charset="-122"/>
              </a:defRPr>
            </a:lvl5pPr>
            <a:lvl6pPr marL="25146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endParaRPr lang="en-US" sz="3100" dirty="0">
              <a:solidFill>
                <a:schemeClr val="dk1">
                  <a:lumMod val="65000"/>
                  <a:lumOff val="35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5" name="Oval 5"/>
          <p:cNvSpPr>
            <a:spLocks noChangeArrowheads="1"/>
          </p:cNvSpPr>
          <p:nvPr>
            <p:custDataLst>
              <p:tags r:id="rId2"/>
            </p:custDataLst>
          </p:nvPr>
        </p:nvSpPr>
        <p:spPr bwMode="auto">
          <a:xfrm rot="2700000">
            <a:off x="792804" y="360465"/>
            <a:ext cx="430138" cy="429260"/>
          </a:xfrm>
          <a:prstGeom prst="rect">
            <a:avLst/>
          </a:prstGeom>
          <a:solidFill>
            <a:srgbClr val="5C7885"/>
          </a:solidFill>
          <a:ln>
            <a:noFill/>
          </a:ln>
          <a:effectLst>
            <a:outerShdw blurRad="63500" algn="ctr" rotWithShape="0">
              <a:prstClr val="black">
                <a:alpha val="40000"/>
              </a:prstClr>
            </a:outerShdw>
          </a:effectLst>
        </p:spPr>
        <p:txBody>
          <a:bodyPr anchor="ctr"/>
          <a:lstStyle>
            <a:lvl1pPr defTabSz="1217295">
              <a:defRPr>
                <a:solidFill>
                  <a:schemeClr val="tx1"/>
                </a:solidFill>
                <a:latin typeface="Calibri" panose="020F0502020204030204" charset="0"/>
                <a:ea typeface="宋体" panose="02010600030101010101" pitchFamily="2" charset="-122"/>
              </a:defRPr>
            </a:lvl1pPr>
            <a:lvl2pPr marL="742950" indent="-285750" defTabSz="1217295">
              <a:defRPr>
                <a:solidFill>
                  <a:schemeClr val="tx1"/>
                </a:solidFill>
                <a:latin typeface="Calibri" panose="020F0502020204030204" charset="0"/>
                <a:ea typeface="宋体" panose="02010600030101010101" pitchFamily="2" charset="-122"/>
              </a:defRPr>
            </a:lvl2pPr>
            <a:lvl3pPr marL="1143000" indent="-228600" defTabSz="1217295">
              <a:defRPr>
                <a:solidFill>
                  <a:schemeClr val="tx1"/>
                </a:solidFill>
                <a:latin typeface="Calibri" panose="020F0502020204030204" charset="0"/>
                <a:ea typeface="宋体" panose="02010600030101010101" pitchFamily="2" charset="-122"/>
              </a:defRPr>
            </a:lvl3pPr>
            <a:lvl4pPr marL="1600200" indent="-228600" defTabSz="1217295">
              <a:defRPr>
                <a:solidFill>
                  <a:schemeClr val="tx1"/>
                </a:solidFill>
                <a:latin typeface="Calibri" panose="020F0502020204030204" charset="0"/>
                <a:ea typeface="宋体" panose="02010600030101010101" pitchFamily="2" charset="-122"/>
              </a:defRPr>
            </a:lvl4pPr>
            <a:lvl5pPr marL="2057400" indent="-228600" defTabSz="1217295">
              <a:defRPr>
                <a:solidFill>
                  <a:schemeClr val="tx1"/>
                </a:solidFill>
                <a:latin typeface="Calibri" panose="020F0502020204030204" charset="0"/>
                <a:ea typeface="宋体" panose="02010600030101010101" pitchFamily="2" charset="-122"/>
              </a:defRPr>
            </a:lvl5pPr>
            <a:lvl6pPr marL="25146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endParaRPr lang="en-US" sz="3100" dirty="0">
              <a:solidFill>
                <a:schemeClr val="dk1">
                  <a:lumMod val="65000"/>
                  <a:lumOff val="35000"/>
                </a:schemeClr>
              </a:solidFill>
              <a:latin typeface="Arial" panose="020B0604020202020204" pitchFamily="34" charset="0"/>
              <a:ea typeface="微软雅黑" panose="020B0503020204020204" charset="-122"/>
              <a:cs typeface="+mn-ea"/>
              <a:sym typeface="Arial" panose="020B0604020202020204" pitchFamily="34" charset="0"/>
            </a:endParaRPr>
          </a:p>
        </p:txBody>
      </p:sp>
      <p:pic>
        <p:nvPicPr>
          <p:cNvPr id="6" name="图片 5"/>
          <p:cNvPicPr>
            <a:picLocks noChangeAspect="1"/>
          </p:cNvPicPr>
          <p:nvPr/>
        </p:nvPicPr>
        <p:blipFill>
          <a:blip r:embed="rId3"/>
          <a:stretch>
            <a:fillRect/>
          </a:stretch>
        </p:blipFill>
        <p:spPr>
          <a:xfrm>
            <a:off x="-4445" y="1966595"/>
            <a:ext cx="5542280" cy="1847850"/>
          </a:xfrm>
          <a:prstGeom prst="rect">
            <a:avLst/>
          </a:prstGeom>
        </p:spPr>
      </p:pic>
      <p:pic>
        <p:nvPicPr>
          <p:cNvPr id="8" name="图片 7"/>
          <p:cNvPicPr>
            <a:picLocks noChangeAspect="1"/>
          </p:cNvPicPr>
          <p:nvPr/>
        </p:nvPicPr>
        <p:blipFill>
          <a:blip r:embed="rId4"/>
          <a:stretch>
            <a:fillRect/>
          </a:stretch>
        </p:blipFill>
        <p:spPr>
          <a:xfrm>
            <a:off x="-15240" y="3723005"/>
            <a:ext cx="5553075" cy="2075815"/>
          </a:xfrm>
          <a:prstGeom prst="rect">
            <a:avLst/>
          </a:prstGeom>
        </p:spPr>
      </p:pic>
      <p:pic>
        <p:nvPicPr>
          <p:cNvPr id="9" name="图片 8"/>
          <p:cNvPicPr>
            <a:picLocks noChangeAspect="1"/>
          </p:cNvPicPr>
          <p:nvPr/>
        </p:nvPicPr>
        <p:blipFill>
          <a:blip r:embed="rId5"/>
          <a:stretch>
            <a:fillRect/>
          </a:stretch>
        </p:blipFill>
        <p:spPr>
          <a:xfrm>
            <a:off x="0" y="5798820"/>
            <a:ext cx="5552440" cy="1059180"/>
          </a:xfrm>
          <a:prstGeom prst="rect">
            <a:avLst/>
          </a:prstGeom>
        </p:spPr>
      </p:pic>
      <p:pic>
        <p:nvPicPr>
          <p:cNvPr id="10" name="图片 9"/>
          <p:cNvPicPr>
            <a:picLocks noChangeAspect="1"/>
          </p:cNvPicPr>
          <p:nvPr/>
        </p:nvPicPr>
        <p:blipFill>
          <a:blip r:embed="rId6"/>
          <a:stretch>
            <a:fillRect/>
          </a:stretch>
        </p:blipFill>
        <p:spPr>
          <a:xfrm>
            <a:off x="2137410" y="816610"/>
            <a:ext cx="3222625" cy="1423035"/>
          </a:xfrm>
          <a:prstGeom prst="rect">
            <a:avLst/>
          </a:prstGeom>
        </p:spPr>
      </p:pic>
      <p:pic>
        <p:nvPicPr>
          <p:cNvPr id="11" name="图片 10"/>
          <p:cNvPicPr>
            <a:picLocks noChangeAspect="1"/>
          </p:cNvPicPr>
          <p:nvPr/>
        </p:nvPicPr>
        <p:blipFill>
          <a:blip r:embed="rId7"/>
          <a:stretch>
            <a:fillRect/>
          </a:stretch>
        </p:blipFill>
        <p:spPr>
          <a:xfrm>
            <a:off x="7933055" y="478155"/>
            <a:ext cx="4258945" cy="2441575"/>
          </a:xfrm>
          <a:prstGeom prst="rect">
            <a:avLst/>
          </a:prstGeom>
        </p:spPr>
      </p:pic>
      <p:pic>
        <p:nvPicPr>
          <p:cNvPr id="12" name="图片 11"/>
          <p:cNvPicPr>
            <a:picLocks noChangeAspect="1"/>
          </p:cNvPicPr>
          <p:nvPr/>
        </p:nvPicPr>
        <p:blipFill>
          <a:blip r:embed="rId8"/>
          <a:stretch>
            <a:fillRect/>
          </a:stretch>
        </p:blipFill>
        <p:spPr>
          <a:xfrm>
            <a:off x="5271135" y="2734310"/>
            <a:ext cx="3875405" cy="2305050"/>
          </a:xfrm>
          <a:prstGeom prst="rect">
            <a:avLst/>
          </a:prstGeom>
        </p:spPr>
      </p:pic>
      <p:pic>
        <p:nvPicPr>
          <p:cNvPr id="13" name="图片 12"/>
          <p:cNvPicPr>
            <a:picLocks noChangeAspect="1"/>
          </p:cNvPicPr>
          <p:nvPr/>
        </p:nvPicPr>
        <p:blipFill>
          <a:blip r:embed="rId9"/>
          <a:stretch>
            <a:fillRect/>
          </a:stretch>
        </p:blipFill>
        <p:spPr>
          <a:xfrm>
            <a:off x="8390255" y="4550410"/>
            <a:ext cx="3611245" cy="215836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8" name="文本框 3"/>
          <p:cNvSpPr txBox="1"/>
          <p:nvPr/>
        </p:nvSpPr>
        <p:spPr>
          <a:xfrm>
            <a:off x="1440711" y="360465"/>
            <a:ext cx="8847772" cy="845185"/>
          </a:xfrm>
          <a:prstGeom prst="rect">
            <a:avLst/>
          </a:prstGeom>
          <a:noFill/>
          <a:effectLst/>
        </p:spPr>
        <p:txBody>
          <a:bodyPr wrap="square" lIns="68571" tIns="34285" rIns="68571" bIns="34285" rtlCol="0">
            <a:spAutoFit/>
          </a:bodyPr>
          <a:p>
            <a:pPr algn="l">
              <a:buClrTx/>
              <a:buSzTx/>
              <a:buFontTx/>
            </a:pPr>
            <a:r>
              <a:rPr 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三相电压源逆变器</a:t>
            </a:r>
            <a:r>
              <a:rPr lang="en-US" alt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PWM</a:t>
            </a:r>
            <a:r>
              <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技术</a:t>
            </a:r>
            <a:r>
              <a:rPr lang="en-US" alt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-SVPWM</a:t>
            </a:r>
            <a:r>
              <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技术</a:t>
            </a:r>
            <a:endPar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endParaRPr>
          </a:p>
          <a:p>
            <a:pPr algn="l">
              <a:buClrTx/>
              <a:buSzTx/>
              <a:buFontTx/>
            </a:pPr>
            <a:endPar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endParaRPr>
          </a:p>
        </p:txBody>
      </p:sp>
      <p:sp>
        <p:nvSpPr>
          <p:cNvPr id="4" name="Oval 5"/>
          <p:cNvSpPr>
            <a:spLocks noChangeArrowheads="1"/>
          </p:cNvSpPr>
          <p:nvPr>
            <p:custDataLst>
              <p:tags r:id="rId1"/>
            </p:custDataLst>
          </p:nvPr>
        </p:nvSpPr>
        <p:spPr bwMode="auto">
          <a:xfrm rot="2700000">
            <a:off x="468850" y="360465"/>
            <a:ext cx="430138" cy="429260"/>
          </a:xfrm>
          <a:prstGeom prst="rect">
            <a:avLst/>
          </a:prstGeom>
          <a:solidFill>
            <a:srgbClr val="94ACBC"/>
          </a:solidFill>
          <a:ln>
            <a:noFill/>
          </a:ln>
          <a:effectLst>
            <a:outerShdw blurRad="63500" algn="ctr" rotWithShape="0">
              <a:prstClr val="black">
                <a:alpha val="40000"/>
              </a:prstClr>
            </a:outerShdw>
          </a:effectLst>
        </p:spPr>
        <p:txBody>
          <a:bodyPr anchor="ctr"/>
          <a:lstStyle>
            <a:lvl1pPr defTabSz="1217295">
              <a:defRPr>
                <a:solidFill>
                  <a:schemeClr val="tx1"/>
                </a:solidFill>
                <a:latin typeface="Calibri" panose="020F0502020204030204" charset="0"/>
                <a:ea typeface="宋体" panose="02010600030101010101" pitchFamily="2" charset="-122"/>
              </a:defRPr>
            </a:lvl1pPr>
            <a:lvl2pPr marL="742950" indent="-285750" defTabSz="1217295">
              <a:defRPr>
                <a:solidFill>
                  <a:schemeClr val="tx1"/>
                </a:solidFill>
                <a:latin typeface="Calibri" panose="020F0502020204030204" charset="0"/>
                <a:ea typeface="宋体" panose="02010600030101010101" pitchFamily="2" charset="-122"/>
              </a:defRPr>
            </a:lvl2pPr>
            <a:lvl3pPr marL="1143000" indent="-228600" defTabSz="1217295">
              <a:defRPr>
                <a:solidFill>
                  <a:schemeClr val="tx1"/>
                </a:solidFill>
                <a:latin typeface="Calibri" panose="020F0502020204030204" charset="0"/>
                <a:ea typeface="宋体" panose="02010600030101010101" pitchFamily="2" charset="-122"/>
              </a:defRPr>
            </a:lvl3pPr>
            <a:lvl4pPr marL="1600200" indent="-228600" defTabSz="1217295">
              <a:defRPr>
                <a:solidFill>
                  <a:schemeClr val="tx1"/>
                </a:solidFill>
                <a:latin typeface="Calibri" panose="020F0502020204030204" charset="0"/>
                <a:ea typeface="宋体" panose="02010600030101010101" pitchFamily="2" charset="-122"/>
              </a:defRPr>
            </a:lvl4pPr>
            <a:lvl5pPr marL="2057400" indent="-228600" defTabSz="1217295">
              <a:defRPr>
                <a:solidFill>
                  <a:schemeClr val="tx1"/>
                </a:solidFill>
                <a:latin typeface="Calibri" panose="020F0502020204030204" charset="0"/>
                <a:ea typeface="宋体" panose="02010600030101010101" pitchFamily="2" charset="-122"/>
              </a:defRPr>
            </a:lvl5pPr>
            <a:lvl6pPr marL="25146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endParaRPr lang="en-US" sz="3100" dirty="0">
              <a:solidFill>
                <a:schemeClr val="dk1">
                  <a:lumMod val="65000"/>
                  <a:lumOff val="35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5" name="Oval 5"/>
          <p:cNvSpPr>
            <a:spLocks noChangeArrowheads="1"/>
          </p:cNvSpPr>
          <p:nvPr>
            <p:custDataLst>
              <p:tags r:id="rId2"/>
            </p:custDataLst>
          </p:nvPr>
        </p:nvSpPr>
        <p:spPr bwMode="auto">
          <a:xfrm rot="2700000">
            <a:off x="792804" y="360465"/>
            <a:ext cx="430138" cy="429260"/>
          </a:xfrm>
          <a:prstGeom prst="rect">
            <a:avLst/>
          </a:prstGeom>
          <a:solidFill>
            <a:srgbClr val="5C7885"/>
          </a:solidFill>
          <a:ln>
            <a:noFill/>
          </a:ln>
          <a:effectLst>
            <a:outerShdw blurRad="63500" algn="ctr" rotWithShape="0">
              <a:prstClr val="black">
                <a:alpha val="40000"/>
              </a:prstClr>
            </a:outerShdw>
          </a:effectLst>
        </p:spPr>
        <p:txBody>
          <a:bodyPr anchor="ctr"/>
          <a:lstStyle>
            <a:lvl1pPr defTabSz="1217295">
              <a:defRPr>
                <a:solidFill>
                  <a:schemeClr val="tx1"/>
                </a:solidFill>
                <a:latin typeface="Calibri" panose="020F0502020204030204" charset="0"/>
                <a:ea typeface="宋体" panose="02010600030101010101" pitchFamily="2" charset="-122"/>
              </a:defRPr>
            </a:lvl1pPr>
            <a:lvl2pPr marL="742950" indent="-285750" defTabSz="1217295">
              <a:defRPr>
                <a:solidFill>
                  <a:schemeClr val="tx1"/>
                </a:solidFill>
                <a:latin typeface="Calibri" panose="020F0502020204030204" charset="0"/>
                <a:ea typeface="宋体" panose="02010600030101010101" pitchFamily="2" charset="-122"/>
              </a:defRPr>
            </a:lvl2pPr>
            <a:lvl3pPr marL="1143000" indent="-228600" defTabSz="1217295">
              <a:defRPr>
                <a:solidFill>
                  <a:schemeClr val="tx1"/>
                </a:solidFill>
                <a:latin typeface="Calibri" panose="020F0502020204030204" charset="0"/>
                <a:ea typeface="宋体" panose="02010600030101010101" pitchFamily="2" charset="-122"/>
              </a:defRPr>
            </a:lvl3pPr>
            <a:lvl4pPr marL="1600200" indent="-228600" defTabSz="1217295">
              <a:defRPr>
                <a:solidFill>
                  <a:schemeClr val="tx1"/>
                </a:solidFill>
                <a:latin typeface="Calibri" panose="020F0502020204030204" charset="0"/>
                <a:ea typeface="宋体" panose="02010600030101010101" pitchFamily="2" charset="-122"/>
              </a:defRPr>
            </a:lvl4pPr>
            <a:lvl5pPr marL="2057400" indent="-228600" defTabSz="1217295">
              <a:defRPr>
                <a:solidFill>
                  <a:schemeClr val="tx1"/>
                </a:solidFill>
                <a:latin typeface="Calibri" panose="020F0502020204030204" charset="0"/>
                <a:ea typeface="宋体" panose="02010600030101010101" pitchFamily="2" charset="-122"/>
              </a:defRPr>
            </a:lvl5pPr>
            <a:lvl6pPr marL="25146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endParaRPr lang="en-US" sz="3100" dirty="0">
              <a:solidFill>
                <a:schemeClr val="dk1">
                  <a:lumMod val="65000"/>
                  <a:lumOff val="35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6" name="文本框 5"/>
          <p:cNvSpPr txBox="1"/>
          <p:nvPr/>
        </p:nvSpPr>
        <p:spPr>
          <a:xfrm>
            <a:off x="380365" y="2414905"/>
            <a:ext cx="10955655" cy="1845310"/>
          </a:xfrm>
          <a:prstGeom prst="rect">
            <a:avLst/>
          </a:prstGeom>
          <a:noFill/>
        </p:spPr>
        <p:txBody>
          <a:bodyPr wrap="square" rtlCol="0" anchor="t">
            <a:spAutoFit/>
          </a:bodyPr>
          <a:p>
            <a:pPr indent="0" fontAlgn="auto">
              <a:lnSpc>
                <a:spcPct val="150000"/>
              </a:lnSpc>
            </a:pP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交流电动机输入三相正弦电流的最终目的是在电动机空间形成圆形旋转磁场</a:t>
            </a: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从而产生恒定的电磁转矩。如果对准这一目标</a:t>
            </a: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把逆变器和交流目电动机视为一体</a:t>
            </a: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按照跟踪圆形旋转磁场来控制逆变器的工作</a:t>
            </a: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其效果应该更好。这种控制方法称为磁链跟踪控制</a:t>
            </a: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由于磁链的轨迹是交替使用不同的电压空间矢量得到的</a:t>
            </a: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又称为电压空间矢量</a:t>
            </a: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PWM(</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简称</a:t>
            </a: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SVPWM)</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控制。</a:t>
            </a:r>
            <a:endPar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8" name="文本框 3"/>
          <p:cNvSpPr txBox="1"/>
          <p:nvPr/>
        </p:nvSpPr>
        <p:spPr>
          <a:xfrm>
            <a:off x="1440711" y="360465"/>
            <a:ext cx="8847772" cy="845185"/>
          </a:xfrm>
          <a:prstGeom prst="rect">
            <a:avLst/>
          </a:prstGeom>
          <a:noFill/>
          <a:effectLst/>
        </p:spPr>
        <p:txBody>
          <a:bodyPr wrap="square" lIns="68571" tIns="34285" rIns="68571" bIns="34285" rtlCol="0">
            <a:spAutoFit/>
          </a:bodyPr>
          <a:p>
            <a:pPr algn="l">
              <a:buClrTx/>
              <a:buSzTx/>
              <a:buFontTx/>
            </a:pPr>
            <a:r>
              <a:rPr 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三相电压源逆变器</a:t>
            </a:r>
            <a:r>
              <a:rPr lang="en-US" alt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PWM</a:t>
            </a:r>
            <a:r>
              <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技术</a:t>
            </a:r>
            <a:r>
              <a:rPr lang="en-US" alt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-SVPWM</a:t>
            </a:r>
            <a:r>
              <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技术</a:t>
            </a:r>
            <a:r>
              <a:rPr lang="en-US" alt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a:t>
            </a:r>
            <a:r>
              <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理论</a:t>
            </a:r>
            <a:r>
              <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推导</a:t>
            </a:r>
            <a:endPar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endParaRPr>
          </a:p>
          <a:p>
            <a:pPr algn="l">
              <a:buClrTx/>
              <a:buSzTx/>
              <a:buFontTx/>
            </a:pPr>
            <a:endPar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endParaRPr>
          </a:p>
        </p:txBody>
      </p:sp>
      <p:sp>
        <p:nvSpPr>
          <p:cNvPr id="4" name="Oval 5"/>
          <p:cNvSpPr>
            <a:spLocks noChangeArrowheads="1"/>
          </p:cNvSpPr>
          <p:nvPr>
            <p:custDataLst>
              <p:tags r:id="rId1"/>
            </p:custDataLst>
          </p:nvPr>
        </p:nvSpPr>
        <p:spPr bwMode="auto">
          <a:xfrm rot="2700000">
            <a:off x="468850" y="360465"/>
            <a:ext cx="430138" cy="429260"/>
          </a:xfrm>
          <a:prstGeom prst="rect">
            <a:avLst/>
          </a:prstGeom>
          <a:solidFill>
            <a:srgbClr val="94ACBC"/>
          </a:solidFill>
          <a:ln>
            <a:noFill/>
          </a:ln>
          <a:effectLst>
            <a:outerShdw blurRad="63500" algn="ctr" rotWithShape="0">
              <a:prstClr val="black">
                <a:alpha val="40000"/>
              </a:prstClr>
            </a:outerShdw>
          </a:effectLst>
        </p:spPr>
        <p:txBody>
          <a:bodyPr anchor="ctr"/>
          <a:lstStyle>
            <a:lvl1pPr defTabSz="1217295">
              <a:defRPr>
                <a:solidFill>
                  <a:schemeClr val="tx1"/>
                </a:solidFill>
                <a:latin typeface="Calibri" panose="020F0502020204030204" charset="0"/>
                <a:ea typeface="宋体" panose="02010600030101010101" pitchFamily="2" charset="-122"/>
              </a:defRPr>
            </a:lvl1pPr>
            <a:lvl2pPr marL="742950" indent="-285750" defTabSz="1217295">
              <a:defRPr>
                <a:solidFill>
                  <a:schemeClr val="tx1"/>
                </a:solidFill>
                <a:latin typeface="Calibri" panose="020F0502020204030204" charset="0"/>
                <a:ea typeface="宋体" panose="02010600030101010101" pitchFamily="2" charset="-122"/>
              </a:defRPr>
            </a:lvl2pPr>
            <a:lvl3pPr marL="1143000" indent="-228600" defTabSz="1217295">
              <a:defRPr>
                <a:solidFill>
                  <a:schemeClr val="tx1"/>
                </a:solidFill>
                <a:latin typeface="Calibri" panose="020F0502020204030204" charset="0"/>
                <a:ea typeface="宋体" panose="02010600030101010101" pitchFamily="2" charset="-122"/>
              </a:defRPr>
            </a:lvl3pPr>
            <a:lvl4pPr marL="1600200" indent="-228600" defTabSz="1217295">
              <a:defRPr>
                <a:solidFill>
                  <a:schemeClr val="tx1"/>
                </a:solidFill>
                <a:latin typeface="Calibri" panose="020F0502020204030204" charset="0"/>
                <a:ea typeface="宋体" panose="02010600030101010101" pitchFamily="2" charset="-122"/>
              </a:defRPr>
            </a:lvl4pPr>
            <a:lvl5pPr marL="2057400" indent="-228600" defTabSz="1217295">
              <a:defRPr>
                <a:solidFill>
                  <a:schemeClr val="tx1"/>
                </a:solidFill>
                <a:latin typeface="Calibri" panose="020F0502020204030204" charset="0"/>
                <a:ea typeface="宋体" panose="02010600030101010101" pitchFamily="2" charset="-122"/>
              </a:defRPr>
            </a:lvl5pPr>
            <a:lvl6pPr marL="25146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endParaRPr lang="en-US" sz="3100" dirty="0">
              <a:solidFill>
                <a:schemeClr val="dk1">
                  <a:lumMod val="65000"/>
                  <a:lumOff val="35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5" name="Oval 5"/>
          <p:cNvSpPr>
            <a:spLocks noChangeArrowheads="1"/>
          </p:cNvSpPr>
          <p:nvPr>
            <p:custDataLst>
              <p:tags r:id="rId2"/>
            </p:custDataLst>
          </p:nvPr>
        </p:nvSpPr>
        <p:spPr bwMode="auto">
          <a:xfrm rot="2700000">
            <a:off x="792804" y="360465"/>
            <a:ext cx="430138" cy="429260"/>
          </a:xfrm>
          <a:prstGeom prst="rect">
            <a:avLst/>
          </a:prstGeom>
          <a:solidFill>
            <a:srgbClr val="5C7885"/>
          </a:solidFill>
          <a:ln>
            <a:noFill/>
          </a:ln>
          <a:effectLst>
            <a:outerShdw blurRad="63500" algn="ctr" rotWithShape="0">
              <a:prstClr val="black">
                <a:alpha val="40000"/>
              </a:prstClr>
            </a:outerShdw>
          </a:effectLst>
        </p:spPr>
        <p:txBody>
          <a:bodyPr anchor="ctr"/>
          <a:lstStyle>
            <a:lvl1pPr defTabSz="1217295">
              <a:defRPr>
                <a:solidFill>
                  <a:schemeClr val="tx1"/>
                </a:solidFill>
                <a:latin typeface="Calibri" panose="020F0502020204030204" charset="0"/>
                <a:ea typeface="宋体" panose="02010600030101010101" pitchFamily="2" charset="-122"/>
              </a:defRPr>
            </a:lvl1pPr>
            <a:lvl2pPr marL="742950" indent="-285750" defTabSz="1217295">
              <a:defRPr>
                <a:solidFill>
                  <a:schemeClr val="tx1"/>
                </a:solidFill>
                <a:latin typeface="Calibri" panose="020F0502020204030204" charset="0"/>
                <a:ea typeface="宋体" panose="02010600030101010101" pitchFamily="2" charset="-122"/>
              </a:defRPr>
            </a:lvl2pPr>
            <a:lvl3pPr marL="1143000" indent="-228600" defTabSz="1217295">
              <a:defRPr>
                <a:solidFill>
                  <a:schemeClr val="tx1"/>
                </a:solidFill>
                <a:latin typeface="Calibri" panose="020F0502020204030204" charset="0"/>
                <a:ea typeface="宋体" panose="02010600030101010101" pitchFamily="2" charset="-122"/>
              </a:defRPr>
            </a:lvl3pPr>
            <a:lvl4pPr marL="1600200" indent="-228600" defTabSz="1217295">
              <a:defRPr>
                <a:solidFill>
                  <a:schemeClr val="tx1"/>
                </a:solidFill>
                <a:latin typeface="Calibri" panose="020F0502020204030204" charset="0"/>
                <a:ea typeface="宋体" panose="02010600030101010101" pitchFamily="2" charset="-122"/>
              </a:defRPr>
            </a:lvl4pPr>
            <a:lvl5pPr marL="2057400" indent="-228600" defTabSz="1217295">
              <a:defRPr>
                <a:solidFill>
                  <a:schemeClr val="tx1"/>
                </a:solidFill>
                <a:latin typeface="Calibri" panose="020F0502020204030204" charset="0"/>
                <a:ea typeface="宋体" panose="02010600030101010101" pitchFamily="2" charset="-122"/>
              </a:defRPr>
            </a:lvl5pPr>
            <a:lvl6pPr marL="25146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endParaRPr lang="en-US" sz="3100" dirty="0">
              <a:solidFill>
                <a:schemeClr val="dk1">
                  <a:lumMod val="65000"/>
                  <a:lumOff val="35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2" name="文本框 1"/>
          <p:cNvSpPr txBox="1"/>
          <p:nvPr/>
        </p:nvSpPr>
        <p:spPr>
          <a:xfrm>
            <a:off x="380365" y="1106805"/>
            <a:ext cx="10955655" cy="529590"/>
          </a:xfrm>
          <a:prstGeom prst="rect">
            <a:avLst/>
          </a:prstGeom>
          <a:noFill/>
        </p:spPr>
        <p:txBody>
          <a:bodyPr wrap="square" rtlCol="0" anchor="t">
            <a:spAutoFit/>
          </a:bodyPr>
          <a:p>
            <a:pPr indent="0" fontAlgn="auto">
              <a:lnSpc>
                <a:spcPct val="150000"/>
              </a:lnSpc>
            </a:pP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1</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、三相对称正弦相电压的瞬时值</a:t>
            </a:r>
            <a:endPar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endParaRPr>
          </a:p>
        </p:txBody>
      </p:sp>
      <p:pic>
        <p:nvPicPr>
          <p:cNvPr id="3" name="图片 2"/>
          <p:cNvPicPr>
            <a:picLocks noChangeAspect="1"/>
          </p:cNvPicPr>
          <p:nvPr/>
        </p:nvPicPr>
        <p:blipFill>
          <a:blip r:embed="rId3"/>
          <a:stretch>
            <a:fillRect/>
          </a:stretch>
        </p:blipFill>
        <p:spPr>
          <a:xfrm>
            <a:off x="7743825" y="1636395"/>
            <a:ext cx="4448175" cy="4010025"/>
          </a:xfrm>
          <a:prstGeom prst="rect">
            <a:avLst/>
          </a:prstGeom>
        </p:spPr>
      </p:pic>
      <p:sp>
        <p:nvSpPr>
          <p:cNvPr id="9" name="文本框 8"/>
          <p:cNvSpPr txBox="1"/>
          <p:nvPr/>
        </p:nvSpPr>
        <p:spPr>
          <a:xfrm>
            <a:off x="380365" y="3429000"/>
            <a:ext cx="10955655" cy="529590"/>
          </a:xfrm>
          <a:prstGeom prst="rect">
            <a:avLst/>
          </a:prstGeom>
          <a:noFill/>
        </p:spPr>
        <p:txBody>
          <a:bodyPr wrap="square" rtlCol="0" anchor="t">
            <a:spAutoFit/>
          </a:bodyPr>
          <a:p>
            <a:pPr indent="0" fontAlgn="auto">
              <a:lnSpc>
                <a:spcPct val="150000"/>
              </a:lnSpc>
            </a:pP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2</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、三相相电压</a:t>
            </a: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ua</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a:t>
            </a: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ub</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a:t>
            </a: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uc</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对应的空间电压矢量</a:t>
            </a:r>
            <a:endPar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endParaRPr>
          </a:p>
        </p:txBody>
      </p:sp>
      <p:pic>
        <p:nvPicPr>
          <p:cNvPr id="11" name="图片 10"/>
          <p:cNvPicPr>
            <a:picLocks noChangeAspect="1"/>
          </p:cNvPicPr>
          <p:nvPr/>
        </p:nvPicPr>
        <p:blipFill>
          <a:blip r:embed="rId4"/>
          <a:stretch>
            <a:fillRect/>
          </a:stretch>
        </p:blipFill>
        <p:spPr>
          <a:xfrm>
            <a:off x="704215" y="1610995"/>
            <a:ext cx="7442200" cy="1971040"/>
          </a:xfrm>
          <a:prstGeom prst="rect">
            <a:avLst/>
          </a:prstGeom>
        </p:spPr>
      </p:pic>
      <p:pic>
        <p:nvPicPr>
          <p:cNvPr id="12" name="图片 11"/>
          <p:cNvPicPr>
            <a:picLocks noChangeAspect="1"/>
          </p:cNvPicPr>
          <p:nvPr/>
        </p:nvPicPr>
        <p:blipFill>
          <a:blip r:embed="rId5"/>
          <a:stretch>
            <a:fillRect/>
          </a:stretch>
        </p:blipFill>
        <p:spPr>
          <a:xfrm>
            <a:off x="750570" y="3987165"/>
            <a:ext cx="6993255" cy="2687320"/>
          </a:xfrm>
          <a:prstGeom prst="rect">
            <a:avLst/>
          </a:prstGeom>
        </p:spPr>
      </p:pic>
      <p:pic>
        <p:nvPicPr>
          <p:cNvPr id="13" name="图片 12"/>
          <p:cNvPicPr>
            <a:picLocks noChangeAspect="1"/>
          </p:cNvPicPr>
          <p:nvPr/>
        </p:nvPicPr>
        <p:blipFill>
          <a:blip r:embed="rId6"/>
          <a:stretch>
            <a:fillRect/>
          </a:stretch>
        </p:blipFill>
        <p:spPr>
          <a:xfrm>
            <a:off x="6057900" y="3834130"/>
            <a:ext cx="2837815" cy="48069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8" name="文本框 3"/>
          <p:cNvSpPr txBox="1"/>
          <p:nvPr/>
        </p:nvSpPr>
        <p:spPr>
          <a:xfrm>
            <a:off x="1440711" y="360465"/>
            <a:ext cx="8847772" cy="845185"/>
          </a:xfrm>
          <a:prstGeom prst="rect">
            <a:avLst/>
          </a:prstGeom>
          <a:noFill/>
          <a:effectLst/>
        </p:spPr>
        <p:txBody>
          <a:bodyPr wrap="square" lIns="68571" tIns="34285" rIns="68571" bIns="34285" rtlCol="0">
            <a:spAutoFit/>
          </a:bodyPr>
          <a:p>
            <a:pPr algn="l">
              <a:buClrTx/>
              <a:buSzTx/>
              <a:buFontTx/>
            </a:pPr>
            <a:r>
              <a:rPr 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三相电压源逆变器</a:t>
            </a:r>
            <a:r>
              <a:rPr lang="en-US" alt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PWM</a:t>
            </a:r>
            <a:r>
              <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技术</a:t>
            </a:r>
            <a:r>
              <a:rPr lang="en-US" alt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-SVPWM</a:t>
            </a:r>
            <a:r>
              <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技术</a:t>
            </a:r>
            <a:r>
              <a:rPr lang="en-US" altLang="zh-CN"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a:t>
            </a:r>
            <a:r>
              <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理论</a:t>
            </a:r>
            <a:r>
              <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rPr>
              <a:t>推导</a:t>
            </a:r>
            <a:endPar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endParaRPr>
          </a:p>
          <a:p>
            <a:pPr algn="l">
              <a:buClrTx/>
              <a:buSzTx/>
              <a:buFontTx/>
            </a:pPr>
            <a:endParaRPr lang="zh-CN" altLang="en-US" sz="2530" b="1" dirty="0" smtClean="0">
              <a:solidFill>
                <a:srgbClr val="5C7885"/>
              </a:solidFill>
              <a:latin typeface="微软雅黑" panose="020B0503020204020204" charset="-122"/>
              <a:ea typeface="微软雅黑" panose="020B0503020204020204" charset="-122"/>
              <a:cs typeface="+mn-ea"/>
              <a:sym typeface="微软雅黑" panose="020B0503020204020204" charset="-122"/>
            </a:endParaRPr>
          </a:p>
        </p:txBody>
      </p:sp>
      <p:sp>
        <p:nvSpPr>
          <p:cNvPr id="4" name="Oval 5"/>
          <p:cNvSpPr>
            <a:spLocks noChangeArrowheads="1"/>
          </p:cNvSpPr>
          <p:nvPr>
            <p:custDataLst>
              <p:tags r:id="rId1"/>
            </p:custDataLst>
          </p:nvPr>
        </p:nvSpPr>
        <p:spPr bwMode="auto">
          <a:xfrm rot="2700000">
            <a:off x="468850" y="360465"/>
            <a:ext cx="430138" cy="429260"/>
          </a:xfrm>
          <a:prstGeom prst="rect">
            <a:avLst/>
          </a:prstGeom>
          <a:solidFill>
            <a:srgbClr val="94ACBC"/>
          </a:solidFill>
          <a:ln>
            <a:noFill/>
          </a:ln>
          <a:effectLst>
            <a:outerShdw blurRad="63500" algn="ctr" rotWithShape="0">
              <a:prstClr val="black">
                <a:alpha val="40000"/>
              </a:prstClr>
            </a:outerShdw>
          </a:effectLst>
        </p:spPr>
        <p:txBody>
          <a:bodyPr anchor="ctr"/>
          <a:lstStyle>
            <a:lvl1pPr defTabSz="1217295">
              <a:defRPr>
                <a:solidFill>
                  <a:schemeClr val="tx1"/>
                </a:solidFill>
                <a:latin typeface="Calibri" panose="020F0502020204030204" charset="0"/>
                <a:ea typeface="宋体" panose="02010600030101010101" pitchFamily="2" charset="-122"/>
              </a:defRPr>
            </a:lvl1pPr>
            <a:lvl2pPr marL="742950" indent="-285750" defTabSz="1217295">
              <a:defRPr>
                <a:solidFill>
                  <a:schemeClr val="tx1"/>
                </a:solidFill>
                <a:latin typeface="Calibri" panose="020F0502020204030204" charset="0"/>
                <a:ea typeface="宋体" panose="02010600030101010101" pitchFamily="2" charset="-122"/>
              </a:defRPr>
            </a:lvl2pPr>
            <a:lvl3pPr marL="1143000" indent="-228600" defTabSz="1217295">
              <a:defRPr>
                <a:solidFill>
                  <a:schemeClr val="tx1"/>
                </a:solidFill>
                <a:latin typeface="Calibri" panose="020F0502020204030204" charset="0"/>
                <a:ea typeface="宋体" panose="02010600030101010101" pitchFamily="2" charset="-122"/>
              </a:defRPr>
            </a:lvl3pPr>
            <a:lvl4pPr marL="1600200" indent="-228600" defTabSz="1217295">
              <a:defRPr>
                <a:solidFill>
                  <a:schemeClr val="tx1"/>
                </a:solidFill>
                <a:latin typeface="Calibri" panose="020F0502020204030204" charset="0"/>
                <a:ea typeface="宋体" panose="02010600030101010101" pitchFamily="2" charset="-122"/>
              </a:defRPr>
            </a:lvl4pPr>
            <a:lvl5pPr marL="2057400" indent="-228600" defTabSz="1217295">
              <a:defRPr>
                <a:solidFill>
                  <a:schemeClr val="tx1"/>
                </a:solidFill>
                <a:latin typeface="Calibri" panose="020F0502020204030204" charset="0"/>
                <a:ea typeface="宋体" panose="02010600030101010101" pitchFamily="2" charset="-122"/>
              </a:defRPr>
            </a:lvl5pPr>
            <a:lvl6pPr marL="25146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endParaRPr lang="en-US" sz="3100" dirty="0">
              <a:solidFill>
                <a:schemeClr val="dk1">
                  <a:lumMod val="65000"/>
                  <a:lumOff val="35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5" name="Oval 5"/>
          <p:cNvSpPr>
            <a:spLocks noChangeArrowheads="1"/>
          </p:cNvSpPr>
          <p:nvPr>
            <p:custDataLst>
              <p:tags r:id="rId2"/>
            </p:custDataLst>
          </p:nvPr>
        </p:nvSpPr>
        <p:spPr bwMode="auto">
          <a:xfrm rot="2700000">
            <a:off x="792804" y="360465"/>
            <a:ext cx="430138" cy="429260"/>
          </a:xfrm>
          <a:prstGeom prst="rect">
            <a:avLst/>
          </a:prstGeom>
          <a:solidFill>
            <a:srgbClr val="5C7885"/>
          </a:solidFill>
          <a:ln>
            <a:noFill/>
          </a:ln>
          <a:effectLst>
            <a:outerShdw blurRad="63500" algn="ctr" rotWithShape="0">
              <a:prstClr val="black">
                <a:alpha val="40000"/>
              </a:prstClr>
            </a:outerShdw>
          </a:effectLst>
        </p:spPr>
        <p:txBody>
          <a:bodyPr anchor="ctr"/>
          <a:lstStyle>
            <a:lvl1pPr defTabSz="1217295">
              <a:defRPr>
                <a:solidFill>
                  <a:schemeClr val="tx1"/>
                </a:solidFill>
                <a:latin typeface="Calibri" panose="020F0502020204030204" charset="0"/>
                <a:ea typeface="宋体" panose="02010600030101010101" pitchFamily="2" charset="-122"/>
              </a:defRPr>
            </a:lvl1pPr>
            <a:lvl2pPr marL="742950" indent="-285750" defTabSz="1217295">
              <a:defRPr>
                <a:solidFill>
                  <a:schemeClr val="tx1"/>
                </a:solidFill>
                <a:latin typeface="Calibri" panose="020F0502020204030204" charset="0"/>
                <a:ea typeface="宋体" panose="02010600030101010101" pitchFamily="2" charset="-122"/>
              </a:defRPr>
            </a:lvl2pPr>
            <a:lvl3pPr marL="1143000" indent="-228600" defTabSz="1217295">
              <a:defRPr>
                <a:solidFill>
                  <a:schemeClr val="tx1"/>
                </a:solidFill>
                <a:latin typeface="Calibri" panose="020F0502020204030204" charset="0"/>
                <a:ea typeface="宋体" panose="02010600030101010101" pitchFamily="2" charset="-122"/>
              </a:defRPr>
            </a:lvl3pPr>
            <a:lvl4pPr marL="1600200" indent="-228600" defTabSz="1217295">
              <a:defRPr>
                <a:solidFill>
                  <a:schemeClr val="tx1"/>
                </a:solidFill>
                <a:latin typeface="Calibri" panose="020F0502020204030204" charset="0"/>
                <a:ea typeface="宋体" panose="02010600030101010101" pitchFamily="2" charset="-122"/>
              </a:defRPr>
            </a:lvl4pPr>
            <a:lvl5pPr marL="2057400" indent="-228600" defTabSz="1217295">
              <a:defRPr>
                <a:solidFill>
                  <a:schemeClr val="tx1"/>
                </a:solidFill>
                <a:latin typeface="Calibri" panose="020F0502020204030204" charset="0"/>
                <a:ea typeface="宋体" panose="02010600030101010101" pitchFamily="2" charset="-122"/>
              </a:defRPr>
            </a:lvl5pPr>
            <a:lvl6pPr marL="25146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7295"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endParaRPr lang="en-US" sz="3100" dirty="0">
              <a:solidFill>
                <a:schemeClr val="dk1">
                  <a:lumMod val="65000"/>
                  <a:lumOff val="35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7" name="文本框 6"/>
          <p:cNvSpPr txBox="1"/>
          <p:nvPr/>
        </p:nvSpPr>
        <p:spPr>
          <a:xfrm>
            <a:off x="704215" y="3585845"/>
            <a:ext cx="7776845" cy="3161030"/>
          </a:xfrm>
          <a:prstGeom prst="rect">
            <a:avLst/>
          </a:prstGeom>
          <a:noFill/>
        </p:spPr>
        <p:txBody>
          <a:bodyPr wrap="square" rtlCol="0" anchor="t">
            <a:spAutoFit/>
          </a:bodyPr>
          <a:p>
            <a:pPr indent="0" fontAlgn="auto">
              <a:lnSpc>
                <a:spcPct val="150000"/>
              </a:lnSpc>
            </a:pP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rPr>
              <a:t>因此,三相对称正弦电压对应的空间电压矢量运动轨迹如图2-2所示。从图2-2中可以看出,电压空间矢量U灬顶点的运动轨迹为一个圆,且以角速度ω逆时针旋转。根据空间矢量变换的可逆性,可以想象若空间电压矢量Uon的顶点运动轨迹为一个圆,则原三相电压越趋近于三相对称正弦波。三相对称正弦电压供电是理想的供电方式,也是逆变器交流输出电压控制的追求目标。实际标上,通过空间矢量变换,可以将逆变器三相输出的3个标量的控制问题转化为一一个矢量的控制问题。</a:t>
            </a:r>
            <a:endPar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endParaRPr>
          </a:p>
        </p:txBody>
      </p:sp>
      <p:pic>
        <p:nvPicPr>
          <p:cNvPr id="8" name="图片 7"/>
          <p:cNvPicPr>
            <a:picLocks noChangeAspect="1"/>
          </p:cNvPicPr>
          <p:nvPr/>
        </p:nvPicPr>
        <p:blipFill>
          <a:blip r:embed="rId3"/>
          <a:stretch>
            <a:fillRect/>
          </a:stretch>
        </p:blipFill>
        <p:spPr>
          <a:xfrm>
            <a:off x="8481060" y="3683635"/>
            <a:ext cx="3710940" cy="3174365"/>
          </a:xfrm>
          <a:prstGeom prst="rect">
            <a:avLst/>
          </a:prstGeom>
        </p:spPr>
      </p:pic>
      <p:pic>
        <p:nvPicPr>
          <p:cNvPr id="10" name="图片 9"/>
          <p:cNvPicPr>
            <a:picLocks noChangeAspect="1"/>
          </p:cNvPicPr>
          <p:nvPr/>
        </p:nvPicPr>
        <p:blipFill>
          <a:blip r:embed="rId4"/>
          <a:stretch>
            <a:fillRect/>
          </a:stretch>
        </p:blipFill>
        <p:spPr>
          <a:xfrm>
            <a:off x="5658485" y="1605915"/>
            <a:ext cx="5756275" cy="2015490"/>
          </a:xfrm>
          <a:prstGeom prst="rect">
            <a:avLst/>
          </a:prstGeom>
        </p:spPr>
      </p:pic>
      <p:pic>
        <p:nvPicPr>
          <p:cNvPr id="14" name="图片 13"/>
          <p:cNvPicPr>
            <a:picLocks noChangeAspect="1"/>
          </p:cNvPicPr>
          <p:nvPr/>
        </p:nvPicPr>
        <p:blipFill>
          <a:blip r:embed="rId5"/>
          <a:srcRect l="33806"/>
          <a:stretch>
            <a:fillRect/>
          </a:stretch>
        </p:blipFill>
        <p:spPr>
          <a:xfrm>
            <a:off x="1123315" y="1408430"/>
            <a:ext cx="4119245" cy="2212975"/>
          </a:xfrm>
          <a:prstGeom prst="rect">
            <a:avLst/>
          </a:prstGeom>
        </p:spPr>
      </p:pic>
      <p:sp>
        <p:nvSpPr>
          <p:cNvPr id="15" name="文本框 14"/>
          <p:cNvSpPr txBox="1"/>
          <p:nvPr/>
        </p:nvSpPr>
        <p:spPr>
          <a:xfrm>
            <a:off x="459105" y="878840"/>
            <a:ext cx="10955655" cy="529590"/>
          </a:xfrm>
          <a:prstGeom prst="rect">
            <a:avLst/>
          </a:prstGeom>
          <a:noFill/>
        </p:spPr>
        <p:txBody>
          <a:bodyPr wrap="square" rtlCol="0" anchor="t">
            <a:spAutoFit/>
          </a:bodyPr>
          <a:p>
            <a:pPr indent="0" fontAlgn="auto">
              <a:lnSpc>
                <a:spcPct val="150000"/>
              </a:lnSpc>
            </a:pPr>
            <a:r>
              <a:rPr lang="en-US" altLang="zh-CN"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3</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、空间电压矢量和三相电压标量间</a:t>
            </a:r>
            <a:r>
              <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rPr>
              <a:t>关系</a:t>
            </a:r>
            <a:endParaRPr lang="zh-CN" altLang="en-US" sz="1900" b="1" dirty="0">
              <a:solidFill>
                <a:srgbClr val="5C7885"/>
              </a:solidFill>
              <a:uFillTx/>
              <a:latin typeface="Times New Roman" panose="02020603050405020304" charset="0"/>
              <a:ea typeface="微软雅黑" panose="020B0503020204020204" charset="-122"/>
              <a:cs typeface="微软雅黑" panose="020B0503020204020204" charset="-122"/>
              <a:sym typeface="+mn-ea"/>
            </a:endParaRPr>
          </a:p>
        </p:txBody>
      </p:sp>
    </p:spTree>
  </p:cSld>
  <p:clrMapOvr>
    <a:masterClrMapping/>
  </p:clrMapOvr>
</p:sld>
</file>

<file path=ppt/tags/tag1.xml><?xml version="1.0" encoding="utf-8"?>
<p:tagLst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35"/>
  <p:tag name="KSO_WM_UNIT_TEXT_FILL_FORE_SCHEMECOLOR_INDEX" val="13"/>
  <p:tag name="KSO_WM_UNIT_TEXT_FILL_TYPE" val="1"/>
</p:tagLst>
</file>

<file path=ppt/tags/tag10.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35"/>
  <p:tag name="KSO_WM_UNIT_TEXT_FILL_FORE_SCHEMECOLOR_INDEX" val="13"/>
  <p:tag name="KSO_WM_UNIT_TEXT_FILL_TYPE" val="1"/>
</p:tagLst>
</file>

<file path=ppt/tags/tag11.xml><?xml version="1.0" encoding="utf-8"?>
<p:tagLst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35"/>
  <p:tag name="KSO_WM_UNIT_TEXT_FILL_FORE_SCHEMECOLOR_INDEX" val="13"/>
  <p:tag name="KSO_WM_UNIT_TEXT_FILL_TYPE" val="1"/>
</p:tagLst>
</file>

<file path=ppt/tags/tag12.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35"/>
  <p:tag name="KSO_WM_UNIT_TEXT_FILL_FORE_SCHEMECOLOR_INDEX" val="13"/>
  <p:tag name="KSO_WM_UNIT_TEXT_FILL_TYPE" val="1"/>
</p:tagLst>
</file>

<file path=ppt/tags/tag13.xml><?xml version="1.0" encoding="utf-8"?>
<p:tagLst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35"/>
  <p:tag name="KSO_WM_UNIT_TEXT_FILL_FORE_SCHEMECOLOR_INDEX" val="13"/>
  <p:tag name="KSO_WM_UNIT_TEXT_FILL_TYPE" val="1"/>
</p:tagLst>
</file>

<file path=ppt/tags/tag14.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35"/>
  <p:tag name="KSO_WM_UNIT_TEXT_FILL_FORE_SCHEMECOLOR_INDEX" val="13"/>
  <p:tag name="KSO_WM_UNIT_TEXT_FILL_TYPE" val="1"/>
</p:tagLst>
</file>

<file path=ppt/tags/tag15.xml><?xml version="1.0" encoding="utf-8"?>
<p:tagLst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35"/>
  <p:tag name="KSO_WM_UNIT_TEXT_FILL_FORE_SCHEMECOLOR_INDEX" val="13"/>
  <p:tag name="KSO_WM_UNIT_TEXT_FILL_TYPE" val="1"/>
</p:tagLst>
</file>

<file path=ppt/tags/tag16.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35"/>
  <p:tag name="KSO_WM_UNIT_TEXT_FILL_FORE_SCHEMECOLOR_INDEX" val="13"/>
  <p:tag name="KSO_WM_UNIT_TEXT_FILL_TYPE" val="1"/>
</p:tagLst>
</file>

<file path=ppt/tags/tag17.xml><?xml version="1.0" encoding="utf-8"?>
<p:tagLst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35"/>
  <p:tag name="KSO_WM_UNIT_TEXT_FILL_FORE_SCHEMECOLOR_INDEX" val="13"/>
  <p:tag name="KSO_WM_UNIT_TEXT_FILL_TYPE" val="1"/>
</p:tagLst>
</file>

<file path=ppt/tags/tag18.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35"/>
  <p:tag name="KSO_WM_UNIT_TEXT_FILL_FORE_SCHEMECOLOR_INDEX" val="13"/>
  <p:tag name="KSO_WM_UNIT_TEXT_FILL_TYPE" val="1"/>
</p:tagLst>
</file>

<file path=ppt/tags/tag19.xml><?xml version="1.0" encoding="utf-8"?>
<p:tagLst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35"/>
  <p:tag name="KSO_WM_UNIT_TEXT_FILL_FORE_SCHEMECOLOR_INDEX" val="13"/>
  <p:tag name="KSO_WM_UNIT_TEXT_FILL_TYPE" val="1"/>
</p:tagLst>
</file>

<file path=ppt/tags/tag2.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35"/>
  <p:tag name="KSO_WM_UNIT_TEXT_FILL_FORE_SCHEMECOLOR_INDEX" val="13"/>
  <p:tag name="KSO_WM_UNIT_TEXT_FILL_TYPE" val="1"/>
</p:tagLst>
</file>

<file path=ppt/tags/tag20.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35"/>
  <p:tag name="KSO_WM_UNIT_TEXT_FILL_FORE_SCHEMECOLOR_INDEX" val="13"/>
  <p:tag name="KSO_WM_UNIT_TEXT_FILL_TYPE" val="1"/>
</p:tagLst>
</file>

<file path=ppt/tags/tag21.xml><?xml version="1.0" encoding="utf-8"?>
<p:tagLst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35"/>
  <p:tag name="KSO_WM_UNIT_TEXT_FILL_FORE_SCHEMECOLOR_INDEX" val="13"/>
  <p:tag name="KSO_WM_UNIT_TEXT_FILL_TYPE" val="1"/>
</p:tagLst>
</file>

<file path=ppt/tags/tag22.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35"/>
  <p:tag name="KSO_WM_UNIT_TEXT_FILL_FORE_SCHEMECOLOR_INDEX" val="13"/>
  <p:tag name="KSO_WM_UNIT_TEXT_FILL_TYPE" val="1"/>
</p:tagLst>
</file>

<file path=ppt/tags/tag23.xml><?xml version="1.0" encoding="utf-8"?>
<p:tagLst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35"/>
  <p:tag name="KSO_WM_UNIT_TEXT_FILL_FORE_SCHEMECOLOR_INDEX" val="13"/>
  <p:tag name="KSO_WM_UNIT_TEXT_FILL_TYPE" val="1"/>
</p:tagLst>
</file>

<file path=ppt/tags/tag24.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35"/>
  <p:tag name="KSO_WM_UNIT_TEXT_FILL_FORE_SCHEMECOLOR_INDEX" val="13"/>
  <p:tag name="KSO_WM_UNIT_TEXT_FILL_TYPE" val="1"/>
</p:tagLst>
</file>

<file path=ppt/tags/tag25.xml><?xml version="1.0" encoding="utf-8"?>
<p:tagLst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35"/>
  <p:tag name="KSO_WM_UNIT_TEXT_FILL_FORE_SCHEMECOLOR_INDEX" val="13"/>
  <p:tag name="KSO_WM_UNIT_TEXT_FILL_TYPE" val="1"/>
</p:tagLst>
</file>

<file path=ppt/tags/tag26.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35"/>
  <p:tag name="KSO_WM_UNIT_TEXT_FILL_FORE_SCHEMECOLOR_INDEX" val="13"/>
  <p:tag name="KSO_WM_UNIT_TEXT_FILL_TYPE" val="1"/>
</p:tagLst>
</file>

<file path=ppt/tags/tag27.xml><?xml version="1.0" encoding="utf-8"?>
<p:tagLst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35"/>
  <p:tag name="KSO_WM_UNIT_TEXT_FILL_FORE_SCHEMECOLOR_INDEX" val="13"/>
  <p:tag name="KSO_WM_UNIT_TEXT_FILL_TYPE" val="1"/>
</p:tagLst>
</file>

<file path=ppt/tags/tag28.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35"/>
  <p:tag name="KSO_WM_UNIT_TEXT_FILL_FORE_SCHEMECOLOR_INDEX" val="13"/>
  <p:tag name="KSO_WM_UNIT_TEXT_FILL_TYPE" val="1"/>
</p:tagLst>
</file>

<file path=ppt/tags/tag29.xml><?xml version="1.0" encoding="utf-8"?>
<p:tagLst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35"/>
  <p:tag name="KSO_WM_UNIT_TEXT_FILL_FORE_SCHEMECOLOR_INDEX" val="13"/>
  <p:tag name="KSO_WM_UNIT_TEXT_FILL_TYPE" val="1"/>
</p:tagLst>
</file>

<file path=ppt/tags/tag3.xml><?xml version="1.0" encoding="utf-8"?>
<p:tagLst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35"/>
  <p:tag name="KSO_WM_UNIT_TEXT_FILL_FORE_SCHEMECOLOR_INDEX" val="13"/>
  <p:tag name="KSO_WM_UNIT_TEXT_FILL_TYPE" val="1"/>
</p:tagLst>
</file>

<file path=ppt/tags/tag30.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35"/>
  <p:tag name="KSO_WM_UNIT_TEXT_FILL_FORE_SCHEMECOLOR_INDEX" val="13"/>
  <p:tag name="KSO_WM_UNIT_TEXT_FILL_TYPE" val="1"/>
</p:tagLst>
</file>

<file path=ppt/tags/tag31.xml><?xml version="1.0" encoding="utf-8"?>
<p:tagLst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35"/>
  <p:tag name="KSO_WM_UNIT_TEXT_FILL_FORE_SCHEMECOLOR_INDEX" val="13"/>
  <p:tag name="KSO_WM_UNIT_TEXT_FILL_TYPE" val="1"/>
</p:tagLst>
</file>

<file path=ppt/tags/tag32.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35"/>
  <p:tag name="KSO_WM_UNIT_TEXT_FILL_FORE_SCHEMECOLOR_INDEX" val="13"/>
  <p:tag name="KSO_WM_UNIT_TEXT_FILL_TYPE" val="1"/>
</p:tagLst>
</file>

<file path=ppt/tags/tag33.xml><?xml version="1.0" encoding="utf-8"?>
<p:tagLst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35"/>
  <p:tag name="KSO_WM_UNIT_TEXT_FILL_FORE_SCHEMECOLOR_INDEX" val="13"/>
  <p:tag name="KSO_WM_UNIT_TEXT_FILL_TYPE" val="1"/>
</p:tagLst>
</file>

<file path=ppt/tags/tag34.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35"/>
  <p:tag name="KSO_WM_UNIT_TEXT_FILL_FORE_SCHEMECOLOR_INDEX" val="13"/>
  <p:tag name="KSO_WM_UNIT_TEXT_FILL_TYPE" val="1"/>
</p:tagLst>
</file>

<file path=ppt/tags/tag35.xml><?xml version="1.0" encoding="utf-8"?>
<p:tagLst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35"/>
  <p:tag name="KSO_WM_UNIT_TEXT_FILL_FORE_SCHEMECOLOR_INDEX" val="13"/>
  <p:tag name="KSO_WM_UNIT_TEXT_FILL_TYPE" val="1"/>
</p:tagLst>
</file>

<file path=ppt/tags/tag36.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35"/>
  <p:tag name="KSO_WM_UNIT_TEXT_FILL_FORE_SCHEMECOLOR_INDEX" val="13"/>
  <p:tag name="KSO_WM_UNIT_TEXT_FILL_TYPE" val="1"/>
</p:tagLst>
</file>

<file path=ppt/tags/tag4.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35"/>
  <p:tag name="KSO_WM_UNIT_TEXT_FILL_FORE_SCHEMECOLOR_INDEX" val="13"/>
  <p:tag name="KSO_WM_UNIT_TEXT_FILL_TYPE" val="1"/>
</p:tagLst>
</file>

<file path=ppt/tags/tag5.xml><?xml version="1.0" encoding="utf-8"?>
<p:tagLst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35"/>
  <p:tag name="KSO_WM_UNIT_TEXT_FILL_FORE_SCHEMECOLOR_INDEX" val="13"/>
  <p:tag name="KSO_WM_UNIT_TEXT_FILL_TYPE" val="1"/>
</p:tagLst>
</file>

<file path=ppt/tags/tag6.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35"/>
  <p:tag name="KSO_WM_UNIT_TEXT_FILL_FORE_SCHEMECOLOR_INDEX" val="13"/>
  <p:tag name="KSO_WM_UNIT_TEXT_FILL_TYPE" val="1"/>
</p:tagLst>
</file>

<file path=ppt/tags/tag7.xml><?xml version="1.0" encoding="utf-8"?>
<p:tagLst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35"/>
  <p:tag name="KSO_WM_UNIT_TEXT_FILL_FORE_SCHEMECOLOR_INDEX" val="13"/>
  <p:tag name="KSO_WM_UNIT_TEXT_FILL_TYPE" val="1"/>
</p:tagLst>
</file>

<file path=ppt/tags/tag8.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35"/>
  <p:tag name="KSO_WM_UNIT_TEXT_FILL_FORE_SCHEMECOLOR_INDEX" val="13"/>
  <p:tag name="KSO_WM_UNIT_TEXT_FILL_TYPE" val="1"/>
</p:tagLst>
</file>

<file path=ppt/tags/tag9.xml><?xml version="1.0" encoding="utf-8"?>
<p:tagLst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35"/>
  <p:tag name="KSO_WM_UNIT_TEXT_FILL_FORE_SCHEMECOLOR_INDEX" val="13"/>
  <p:tag name="KSO_WM_UNIT_TEXT_FILL_TYPE" val="1"/>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1587</Words>
  <Application>WPS 演示</Application>
  <PresentationFormat>宽屏</PresentationFormat>
  <Paragraphs>77</Paragraphs>
  <Slides>18</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18</vt:i4>
      </vt:variant>
    </vt:vector>
  </HeadingPairs>
  <TitlesOfParts>
    <vt:vector size="27" baseType="lpstr">
      <vt:lpstr>Arial</vt:lpstr>
      <vt:lpstr>宋体</vt:lpstr>
      <vt:lpstr>Wingdings</vt:lpstr>
      <vt:lpstr>微软雅黑</vt:lpstr>
      <vt:lpstr>Calibri</vt:lpstr>
      <vt:lpstr>Times New Roman</vt:lpstr>
      <vt:lpstr>Cambria Math</vt:lpstr>
      <vt:lpstr>Arial Unicode MS</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伍际鸿</cp:lastModifiedBy>
  <cp:revision>8</cp:revision>
  <dcterms:created xsi:type="dcterms:W3CDTF">2023-08-09T12:44:00Z</dcterms:created>
  <dcterms:modified xsi:type="dcterms:W3CDTF">2025-02-27T04:38:31Z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2052-12.1.0.20305</vt:lpwstr>
  </property>
</Properties>
</file>